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65" r:id="rId7"/>
    <p:sldId id="258" r:id="rId8"/>
    <p:sldId id="259" r:id="rId9"/>
    <p:sldId id="260" r:id="rId10"/>
    <p:sldId id="261" r:id="rId11"/>
    <p:sldId id="262" r:id="rId12"/>
    <p:sldId id="263" r:id="rId13"/>
    <p:sldId id="264" r:id="rId14"/>
    <p:sldId id="266" r:id="rId15"/>
    <p:sldId id="267" r:id="rId16"/>
    <p:sldId id="268" r:id="rId17"/>
    <p:sldId id="270" r:id="rId18"/>
    <p:sldId id="271" r:id="rId19"/>
    <p:sldId id="272" r:id="rId20"/>
    <p:sldId id="273" r:id="rId21"/>
    <p:sldId id="26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EC6277-CB46-4236-BEB4-EFCD5EBD6C3A}" v="1238" dt="2021-09-01T17:10:19.841"/>
    <p1510:client id="{42553A6A-371E-9207-4B2A-66060B1C2F87}" v="280" dt="2021-09-01T17:05:06.360"/>
    <p1510:client id="{A95E797F-224F-4094-80DC-F94FA40D8D55}" v="49" dt="2021-09-01T16:45:02.288"/>
    <p1510:client id="{AF5EF2D8-8C3C-FC6A-683A-BC25BD0B2D01}" v="58" dt="2021-09-01T17:07:15.4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108"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Chanez" userId="S::susan.chanez@assumptionhigh.org::764ed2a2-0d60-4aa0-a72a-3941e18e2cc5" providerId="AD" clId="Web-{AF5EF2D8-8C3C-FC6A-683A-BC25BD0B2D01}"/>
    <pc:docChg chg="modSld">
      <pc:chgData name="Susan Chanez" userId="S::susan.chanez@assumptionhigh.org::764ed2a2-0d60-4aa0-a72a-3941e18e2cc5" providerId="AD" clId="Web-{AF5EF2D8-8C3C-FC6A-683A-BC25BD0B2D01}" dt="2021-09-01T17:07:15.439" v="28" actId="1076"/>
      <pc:docMkLst>
        <pc:docMk/>
      </pc:docMkLst>
      <pc:sldChg chg="modSp">
        <pc:chgData name="Susan Chanez" userId="S::susan.chanez@assumptionhigh.org::764ed2a2-0d60-4aa0-a72a-3941e18e2cc5" providerId="AD" clId="Web-{AF5EF2D8-8C3C-FC6A-683A-BC25BD0B2D01}" dt="2021-09-01T17:07:15.439" v="28" actId="1076"/>
        <pc:sldMkLst>
          <pc:docMk/>
          <pc:sldMk cId="3141836667" sldId="258"/>
        </pc:sldMkLst>
        <pc:spChg chg="mod">
          <ac:chgData name="Susan Chanez" userId="S::susan.chanez@assumptionhigh.org::764ed2a2-0d60-4aa0-a72a-3941e18e2cc5" providerId="AD" clId="Web-{AF5EF2D8-8C3C-FC6A-683A-BC25BD0B2D01}" dt="2021-09-01T17:07:15.439" v="28" actId="1076"/>
          <ac:spMkLst>
            <pc:docMk/>
            <pc:sldMk cId="3141836667" sldId="258"/>
            <ac:spMk id="3" creationId="{00000000-0000-0000-0000-000000000000}"/>
          </ac:spMkLst>
        </pc:spChg>
      </pc:sldChg>
    </pc:docChg>
  </pc:docChgLst>
  <pc:docChgLst>
    <pc:chgData name="Guest User" userId="S::urn:spo:anon#356a6ff9f93111ac405bc5fcc38b8f597475ff6a7c08d8a488b6e6bf77023e1d::" providerId="AD" clId="Web-{2CEC6277-CB46-4236-BEB4-EFCD5EBD6C3A}"/>
    <pc:docChg chg="modSld">
      <pc:chgData name="Guest User" userId="S::urn:spo:anon#356a6ff9f93111ac405bc5fcc38b8f597475ff6a7c08d8a488b6e6bf77023e1d::" providerId="AD" clId="Web-{2CEC6277-CB46-4236-BEB4-EFCD5EBD6C3A}" dt="2021-09-01T17:10:19.841" v="595" actId="14100"/>
      <pc:docMkLst>
        <pc:docMk/>
      </pc:docMkLst>
      <pc:sldChg chg="modSp">
        <pc:chgData name="Guest User" userId="S::urn:spo:anon#356a6ff9f93111ac405bc5fcc38b8f597475ff6a7c08d8a488b6e6bf77023e1d::" providerId="AD" clId="Web-{2CEC6277-CB46-4236-BEB4-EFCD5EBD6C3A}" dt="2021-09-01T17:10:19.841" v="595" actId="14100"/>
        <pc:sldMkLst>
          <pc:docMk/>
          <pc:sldMk cId="1642357866" sldId="272"/>
        </pc:sldMkLst>
        <pc:spChg chg="mod">
          <ac:chgData name="Guest User" userId="S::urn:spo:anon#356a6ff9f93111ac405bc5fcc38b8f597475ff6a7c08d8a488b6e6bf77023e1d::" providerId="AD" clId="Web-{2CEC6277-CB46-4236-BEB4-EFCD5EBD6C3A}" dt="2021-09-01T17:10:19.841" v="595" actId="14100"/>
          <ac:spMkLst>
            <pc:docMk/>
            <pc:sldMk cId="1642357866" sldId="272"/>
            <ac:spMk id="3" creationId="{00000000-0000-0000-0000-000000000000}"/>
          </ac:spMkLst>
        </pc:spChg>
        <pc:spChg chg="mod">
          <ac:chgData name="Guest User" userId="S::urn:spo:anon#356a6ff9f93111ac405bc5fcc38b8f597475ff6a7c08d8a488b6e6bf77023e1d::" providerId="AD" clId="Web-{2CEC6277-CB46-4236-BEB4-EFCD5EBD6C3A}" dt="2021-09-01T17:08:23.529" v="425" actId="20577"/>
          <ac:spMkLst>
            <pc:docMk/>
            <pc:sldMk cId="1642357866" sldId="272"/>
            <ac:spMk id="4" creationId="{00000000-0000-0000-0000-000000000000}"/>
          </ac:spMkLst>
        </pc:spChg>
      </pc:sldChg>
    </pc:docChg>
  </pc:docChgLst>
  <pc:docChgLst>
    <pc:chgData name="Kelly Bush" userId="S::kelly.bush@assumptionhigh.org::346eec48-6d2f-4b60-9610-3da9ca554b74" providerId="AD" clId="Web-{A95E797F-224F-4094-80DC-F94FA40D8D55}"/>
    <pc:docChg chg="modSld">
      <pc:chgData name="Kelly Bush" userId="S::kelly.bush@assumptionhigh.org::346eec48-6d2f-4b60-9610-3da9ca554b74" providerId="AD" clId="Web-{A95E797F-224F-4094-80DC-F94FA40D8D55}" dt="2021-09-01T16:45:00.179" v="22" actId="20577"/>
      <pc:docMkLst>
        <pc:docMk/>
      </pc:docMkLst>
      <pc:sldChg chg="modSp">
        <pc:chgData name="Kelly Bush" userId="S::kelly.bush@assumptionhigh.org::346eec48-6d2f-4b60-9610-3da9ca554b74" providerId="AD" clId="Web-{A95E797F-224F-4094-80DC-F94FA40D8D55}" dt="2021-09-01T16:43:44.304" v="5" actId="20577"/>
        <pc:sldMkLst>
          <pc:docMk/>
          <pc:sldMk cId="775889798" sldId="267"/>
        </pc:sldMkLst>
        <pc:spChg chg="mod">
          <ac:chgData name="Kelly Bush" userId="S::kelly.bush@assumptionhigh.org::346eec48-6d2f-4b60-9610-3da9ca554b74" providerId="AD" clId="Web-{A95E797F-224F-4094-80DC-F94FA40D8D55}" dt="2021-09-01T16:43:44.304" v="5" actId="20577"/>
          <ac:spMkLst>
            <pc:docMk/>
            <pc:sldMk cId="775889798" sldId="267"/>
            <ac:spMk id="3" creationId="{00000000-0000-0000-0000-000000000000}"/>
          </ac:spMkLst>
        </pc:spChg>
      </pc:sldChg>
      <pc:sldChg chg="modSp">
        <pc:chgData name="Kelly Bush" userId="S::kelly.bush@assumptionhigh.org::346eec48-6d2f-4b60-9610-3da9ca554b74" providerId="AD" clId="Web-{A95E797F-224F-4094-80DC-F94FA40D8D55}" dt="2021-09-01T16:45:00.179" v="22" actId="20577"/>
        <pc:sldMkLst>
          <pc:docMk/>
          <pc:sldMk cId="1758716840" sldId="269"/>
        </pc:sldMkLst>
        <pc:spChg chg="mod">
          <ac:chgData name="Kelly Bush" userId="S::kelly.bush@assumptionhigh.org::346eec48-6d2f-4b60-9610-3da9ca554b74" providerId="AD" clId="Web-{A95E797F-224F-4094-80DC-F94FA40D8D55}" dt="2021-09-01T16:45:00.179" v="22" actId="20577"/>
          <ac:spMkLst>
            <pc:docMk/>
            <pc:sldMk cId="1758716840" sldId="269"/>
            <ac:spMk id="3" creationId="{00000000-0000-0000-0000-000000000000}"/>
          </ac:spMkLst>
        </pc:spChg>
      </pc:sldChg>
    </pc:docChg>
  </pc:docChgLst>
  <pc:docChgLst>
    <pc:chgData name="Carly Lamp" userId="S::carly.lamp@assumptionhigh.org::ce97164c-b12f-4145-9a4d-417e230eb859" providerId="AD" clId="Web-{42553A6A-371E-9207-4B2A-66060B1C2F87}"/>
    <pc:docChg chg="modSld">
      <pc:chgData name="Carly Lamp" userId="S::carly.lamp@assumptionhigh.org::ce97164c-b12f-4145-9a4d-417e230eb859" providerId="AD" clId="Web-{42553A6A-371E-9207-4B2A-66060B1C2F87}" dt="2021-09-01T17:05:06.360" v="135" actId="20577"/>
      <pc:docMkLst>
        <pc:docMk/>
      </pc:docMkLst>
      <pc:sldChg chg="modSp">
        <pc:chgData name="Carly Lamp" userId="S::carly.lamp@assumptionhigh.org::ce97164c-b12f-4145-9a4d-417e230eb859" providerId="AD" clId="Web-{42553A6A-371E-9207-4B2A-66060B1C2F87}" dt="2021-09-01T17:04:14.421" v="131" actId="20577"/>
        <pc:sldMkLst>
          <pc:docMk/>
          <pc:sldMk cId="3854163481" sldId="257"/>
        </pc:sldMkLst>
        <pc:spChg chg="mod">
          <ac:chgData name="Carly Lamp" userId="S::carly.lamp@assumptionhigh.org::ce97164c-b12f-4145-9a4d-417e230eb859" providerId="AD" clId="Web-{42553A6A-371E-9207-4B2A-66060B1C2F87}" dt="2021-09-01T17:02:09.526" v="5" actId="20577"/>
          <ac:spMkLst>
            <pc:docMk/>
            <pc:sldMk cId="3854163481" sldId="257"/>
            <ac:spMk id="2" creationId="{00000000-0000-0000-0000-000000000000}"/>
          </ac:spMkLst>
        </pc:spChg>
        <pc:spChg chg="mod">
          <ac:chgData name="Carly Lamp" userId="S::carly.lamp@assumptionhigh.org::ce97164c-b12f-4145-9a4d-417e230eb859" providerId="AD" clId="Web-{42553A6A-371E-9207-4B2A-66060B1C2F87}" dt="2021-09-01T17:04:14.421" v="131" actId="20577"/>
          <ac:spMkLst>
            <pc:docMk/>
            <pc:sldMk cId="3854163481" sldId="257"/>
            <ac:spMk id="3" creationId="{00000000-0000-0000-0000-000000000000}"/>
          </ac:spMkLst>
        </pc:spChg>
        <pc:spChg chg="mod">
          <ac:chgData name="Carly Lamp" userId="S::carly.lamp@assumptionhigh.org::ce97164c-b12f-4145-9a4d-417e230eb859" providerId="AD" clId="Web-{42553A6A-371E-9207-4B2A-66060B1C2F87}" dt="2021-09-01T17:03:57.139" v="97" actId="20577"/>
          <ac:spMkLst>
            <pc:docMk/>
            <pc:sldMk cId="3854163481" sldId="257"/>
            <ac:spMk id="4" creationId="{00000000-0000-0000-0000-000000000000}"/>
          </ac:spMkLst>
        </pc:spChg>
      </pc:sldChg>
      <pc:sldChg chg="modSp">
        <pc:chgData name="Carly Lamp" userId="S::carly.lamp@assumptionhigh.org::ce97164c-b12f-4145-9a4d-417e230eb859" providerId="AD" clId="Web-{42553A6A-371E-9207-4B2A-66060B1C2F87}" dt="2021-09-01T17:05:06.360" v="135" actId="20577"/>
        <pc:sldMkLst>
          <pc:docMk/>
          <pc:sldMk cId="814457242" sldId="259"/>
        </pc:sldMkLst>
        <pc:spChg chg="mod">
          <ac:chgData name="Carly Lamp" userId="S::carly.lamp@assumptionhigh.org::ce97164c-b12f-4145-9a4d-417e230eb859" providerId="AD" clId="Web-{42553A6A-371E-9207-4B2A-66060B1C2F87}" dt="2021-09-01T17:05:06.360" v="135" actId="20577"/>
          <ac:spMkLst>
            <pc:docMk/>
            <pc:sldMk cId="814457242" sldId="259"/>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9/1/2021</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FF1211-4E0C-4AB3-B04F-585959BDAFE8}" type="datetimeFigureOut">
              <a:rPr lang="en-US" dirty="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BDECAF-D3BE-4069-9C78-642ECCD01477}" type="datetimeFigureOut">
              <a:rPr lang="en-US" dirty="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FBDC27-E420-4878-9EE6-7B9656D6442A}" type="datetimeFigureOut">
              <a:rPr lang="en-US" dirty="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22DC73-F065-42F5-A9F2-D90B2E42A0B3}" type="datetimeFigureOut">
              <a:rPr lang="en-US" dirty="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BEA702-9B29-41CC-9BCC-3DF8A0D379FE}" type="datetimeFigureOut">
              <a:rPr lang="en-US" dirty="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7649AC-CB8F-4FF1-9A34-5861C74DD0A7}" type="datetimeFigureOut">
              <a:rPr lang="en-US" dirty="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9/1/2021</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mailto:Amy.Mcguire@assumptionhigh.org" TargetMode="External"/><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mailto:kelly.bush@assumptionhigh.org" TargetMode="External"/><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mailto:erin.mahr@assumptionhigh.org" TargetMode="External"/><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mailto:emily.wichelmann@assumptionhigh.org" TargetMode="External"/><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hyperlink" Target="mailto:ella.dilulio@assumptionhigh.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mailto:susan.chanez@assumptionhigh.org" TargetMode="External"/><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mailto:stephanie.schroeder@assumptionhigh.org" TargetMode="External"/><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mailto:mike.frieden@assumptionhigh.org" TargetMode="External"/><Relationship Id="rId7" Type="http://schemas.openxmlformats.org/officeDocument/2006/relationships/hyperlink" Target="mailto:rebekah.hartsuch@assumptionhigh.org" TargetMode="External"/><Relationship Id="rId2" Type="http://schemas.openxmlformats.org/officeDocument/2006/relationships/image" Target="../media/image10.png"/><Relationship Id="rId1" Type="http://schemas.openxmlformats.org/officeDocument/2006/relationships/slideLayout" Target="../slideLayouts/slideLayout8.xml"/><Relationship Id="rId6" Type="http://schemas.openxmlformats.org/officeDocument/2006/relationships/hyperlink" Target="mailto:mary.rolfstad@assumptionhigh.org" TargetMode="External"/><Relationship Id="rId5" Type="http://schemas.openxmlformats.org/officeDocument/2006/relationships/hyperlink" Target="mailto:gracen.ruggles@assumptionhigh.org" TargetMode="External"/><Relationship Id="rId4" Type="http://schemas.openxmlformats.org/officeDocument/2006/relationships/hyperlink" Target="mailto:jade.jackson@assumptionhigh.or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Michelle.sexton@assumptionhigh.org" TargetMode="External"/><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Assumption High Clubs and Activities</a:t>
            </a:r>
          </a:p>
        </p:txBody>
      </p:sp>
      <p:sp>
        <p:nvSpPr>
          <p:cNvPr id="3" name="Subtitle 2"/>
          <p:cNvSpPr>
            <a:spLocks noGrp="1"/>
          </p:cNvSpPr>
          <p:nvPr>
            <p:ph type="subTitle" idx="1"/>
          </p:nvPr>
        </p:nvSpPr>
        <p:spPr/>
        <p:txBody>
          <a:bodyPr/>
          <a:lstStyle/>
          <a:p>
            <a:r>
              <a:rPr lang="en-US"/>
              <a:t> Get involved. </a:t>
            </a:r>
          </a:p>
        </p:txBody>
      </p:sp>
    </p:spTree>
    <p:extLst>
      <p:ext uri="{BB962C8B-B14F-4D97-AF65-F5344CB8AC3E}">
        <p14:creationId xmlns:p14="http://schemas.microsoft.com/office/powerpoint/2010/main" val="4247807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47589" y="337684"/>
            <a:ext cx="3818965" cy="2692508"/>
          </a:xfrm>
          <a:prstGeom prst="rect">
            <a:avLst/>
          </a:prstGeom>
        </p:spPr>
      </p:pic>
      <p:sp>
        <p:nvSpPr>
          <p:cNvPr id="3" name="Content Placeholder 2"/>
          <p:cNvSpPr>
            <a:spLocks noGrp="1"/>
          </p:cNvSpPr>
          <p:nvPr>
            <p:ph sz="quarter" idx="13"/>
          </p:nvPr>
        </p:nvSpPr>
        <p:spPr/>
        <p:txBody>
          <a:bodyPr>
            <a:normAutofit fontScale="25000" lnSpcReduction="20000"/>
          </a:bodyPr>
          <a:lstStyle/>
          <a:p>
            <a:endParaRPr lang="en-US" sz="2200" b="1" dirty="0">
              <a:solidFill>
                <a:srgbClr val="0C64C0"/>
              </a:solidFill>
              <a:latin typeface="Calibri" panose="020F0502020204030204" pitchFamily="34" charset="0"/>
            </a:endParaRPr>
          </a:p>
          <a:p>
            <a:r>
              <a:rPr lang="en-US" sz="4800" b="1" dirty="0">
                <a:solidFill>
                  <a:srgbClr val="0C64C0"/>
                </a:solidFill>
                <a:latin typeface="Calibri" panose="020F0502020204030204" pitchFamily="34" charset="0"/>
              </a:rPr>
              <a:t>Moderator of Club: </a:t>
            </a:r>
            <a:r>
              <a:rPr lang="en-US" sz="4800" b="1" dirty="0">
                <a:latin typeface="Calibri" panose="020F0502020204030204" pitchFamily="34" charset="0"/>
              </a:rPr>
              <a:t>Kelly Bush</a:t>
            </a:r>
            <a:r>
              <a:rPr lang="en-US" sz="4800" dirty="0">
                <a:latin typeface="Calibri" panose="020F0502020204030204" pitchFamily="34" charset="0"/>
              </a:rPr>
              <a:t/>
            </a:r>
            <a:br>
              <a:rPr lang="en-US" sz="4800" dirty="0">
                <a:latin typeface="Calibri" panose="020F0502020204030204" pitchFamily="34" charset="0"/>
              </a:rPr>
            </a:br>
            <a:endParaRPr lang="en-US" sz="4800" dirty="0">
              <a:latin typeface="Calibri" panose="020F0502020204030204" pitchFamily="34" charset="0"/>
            </a:endParaRPr>
          </a:p>
          <a:p>
            <a:r>
              <a:rPr lang="en-US" sz="4800" b="1" dirty="0">
                <a:solidFill>
                  <a:srgbClr val="0C64C0"/>
                </a:solidFill>
                <a:latin typeface="Calibri" panose="020F0502020204030204" pitchFamily="34" charset="0"/>
              </a:rPr>
              <a:t>Contact Information of Moderator</a:t>
            </a:r>
            <a:r>
              <a:rPr lang="en-US" sz="4800" b="1" dirty="0">
                <a:latin typeface="Calibri" panose="020F0502020204030204" pitchFamily="34" charset="0"/>
              </a:rPr>
              <a:t>: </a:t>
            </a:r>
            <a:r>
              <a:rPr lang="en-US" sz="4800" b="1" dirty="0" smtClean="0">
                <a:latin typeface="Calibri" panose="020F0502020204030204" pitchFamily="34" charset="0"/>
              </a:rPr>
              <a:t>kelly.bush@assumptionhigh.org</a:t>
            </a:r>
            <a:endParaRPr lang="en-US" sz="4800" dirty="0">
              <a:latin typeface="Calibri" panose="020F0502020204030204" pitchFamily="34" charset="0"/>
            </a:endParaRPr>
          </a:p>
          <a:p>
            <a:r>
              <a:rPr lang="en-US" sz="4800" b="1" dirty="0">
                <a:solidFill>
                  <a:srgbClr val="0C64C0"/>
                </a:solidFill>
                <a:latin typeface="Calibri" panose="020F0502020204030204" pitchFamily="34" charset="0"/>
              </a:rPr>
              <a:t>Main Events of Club:</a:t>
            </a:r>
            <a:endParaRPr lang="en-US" sz="4800" dirty="0">
              <a:solidFill>
                <a:srgbClr val="201F1E"/>
              </a:solidFill>
              <a:latin typeface="Calibri" panose="020F0502020204030204" pitchFamily="34" charset="0"/>
            </a:endParaRPr>
          </a:p>
          <a:p>
            <a:r>
              <a:rPr lang="en-US" sz="4800" dirty="0">
                <a:solidFill>
                  <a:srgbClr val="222222"/>
                </a:solidFill>
                <a:latin typeface="Calibri" panose="020F0502020204030204" pitchFamily="34" charset="0"/>
              </a:rPr>
              <a:t> Red Ribbon Week (awareness campaign regarding alcohol and drugs), AHS Unplugged (A fun de-stress event for students before finals with therapy dogs, cookie decorating, and much more), Mental Health Awareness Week, and kindness campaigns around the school </a:t>
            </a:r>
            <a:endParaRPr lang="en-US" sz="4800" dirty="0">
              <a:solidFill>
                <a:srgbClr val="201F1E"/>
              </a:solidFill>
              <a:latin typeface="Calibri" panose="020F0502020204030204" pitchFamily="34" charset="0"/>
            </a:endParaRPr>
          </a:p>
          <a:p>
            <a:r>
              <a:rPr lang="en-US" sz="4800" b="1" dirty="0">
                <a:solidFill>
                  <a:srgbClr val="0C64C0"/>
                </a:solidFill>
                <a:latin typeface="Calibri" panose="020F0502020204030204" pitchFamily="34" charset="0"/>
              </a:rPr>
              <a:t>When and Where Meetings Take Place: </a:t>
            </a:r>
            <a:endParaRPr lang="en-US" sz="4800" dirty="0">
              <a:solidFill>
                <a:srgbClr val="201F1E"/>
              </a:solidFill>
              <a:latin typeface="Calibri" panose="020F0502020204030204" pitchFamily="34" charset="0"/>
            </a:endParaRPr>
          </a:p>
          <a:p>
            <a:r>
              <a:rPr lang="en-US" sz="4800" dirty="0">
                <a:solidFill>
                  <a:srgbClr val="222222"/>
                </a:solidFill>
                <a:latin typeface="Calibri" panose="020F0502020204030204" pitchFamily="34" charset="0"/>
              </a:rPr>
              <a:t>Meeting are held every other Friday during lunches in the Carroll Lab (We meet more often leading up to an event, as needed.)</a:t>
            </a:r>
            <a:endParaRPr lang="en-US" sz="4800" dirty="0">
              <a:solidFill>
                <a:srgbClr val="201F1E"/>
              </a:solidFill>
              <a:latin typeface="Calibri" panose="020F0502020204030204" pitchFamily="34" charset="0"/>
            </a:endParaRPr>
          </a:p>
          <a:p>
            <a:pPr marL="0" indent="0">
              <a:buNone/>
            </a:pPr>
            <a:endParaRPr lang="en-US" sz="4800" dirty="0">
              <a:solidFill>
                <a:srgbClr val="201F1E"/>
              </a:solidFill>
              <a:latin typeface="Calibri" panose="020F0502020204030204" pitchFamily="34" charset="0"/>
            </a:endParaRPr>
          </a:p>
          <a:p>
            <a:r>
              <a:rPr lang="en-US" sz="4800" b="1" dirty="0">
                <a:solidFill>
                  <a:srgbClr val="0C64C0"/>
                </a:solidFill>
                <a:latin typeface="Calibri" panose="020F0502020204030204" pitchFamily="34" charset="0"/>
              </a:rPr>
              <a:t>Student Officers: </a:t>
            </a:r>
            <a:endParaRPr lang="en-US" sz="4800" dirty="0">
              <a:solidFill>
                <a:srgbClr val="201F1E"/>
              </a:solidFill>
              <a:latin typeface="Calibri" panose="020F0502020204030204" pitchFamily="34" charset="0"/>
            </a:endParaRPr>
          </a:p>
          <a:p>
            <a:r>
              <a:rPr lang="en-US" sz="4800" b="1" dirty="0">
                <a:solidFill>
                  <a:srgbClr val="222222"/>
                </a:solidFill>
                <a:latin typeface="Calibri" panose="020F0502020204030204" pitchFamily="34" charset="0"/>
              </a:rPr>
              <a:t>President:</a:t>
            </a:r>
            <a:r>
              <a:rPr lang="en-US" sz="4800" dirty="0">
                <a:solidFill>
                  <a:srgbClr val="222222"/>
                </a:solidFill>
                <a:latin typeface="Calibri" panose="020F0502020204030204" pitchFamily="34" charset="0"/>
              </a:rPr>
              <a:t> Elections in two weeks</a:t>
            </a:r>
          </a:p>
          <a:p>
            <a:r>
              <a:rPr lang="en-US" sz="4800" b="1" dirty="0">
                <a:solidFill>
                  <a:srgbClr val="222222"/>
                </a:solidFill>
                <a:latin typeface="Calibri" panose="020F0502020204030204" pitchFamily="34" charset="0"/>
              </a:rPr>
              <a:t>Vice President:</a:t>
            </a:r>
            <a:r>
              <a:rPr lang="en-US" sz="4800" dirty="0">
                <a:solidFill>
                  <a:srgbClr val="222222"/>
                </a:solidFill>
                <a:latin typeface="Calibri" panose="020F0502020204030204" pitchFamily="34" charset="0"/>
              </a:rPr>
              <a:t> Elections in two weeks</a:t>
            </a:r>
            <a:br>
              <a:rPr lang="en-US" sz="4800" dirty="0">
                <a:solidFill>
                  <a:srgbClr val="222222"/>
                </a:solidFill>
                <a:latin typeface="Calibri" panose="020F0502020204030204" pitchFamily="34" charset="0"/>
              </a:rPr>
            </a:br>
            <a:endParaRPr lang="en-US" sz="4800" dirty="0">
              <a:solidFill>
                <a:srgbClr val="201F1E"/>
              </a:solidFill>
              <a:latin typeface="Calibri" panose="020F0502020204030204" pitchFamily="34" charset="0"/>
            </a:endParaRPr>
          </a:p>
          <a:p>
            <a:r>
              <a:rPr lang="en-US" sz="4800" b="1" dirty="0">
                <a:solidFill>
                  <a:srgbClr val="174E86"/>
                </a:solidFill>
                <a:latin typeface="Calibri" panose="020F0502020204030204" pitchFamily="34" charset="0"/>
              </a:rPr>
              <a:t>First Meeting:</a:t>
            </a:r>
            <a:r>
              <a:rPr lang="en-US" sz="4800" dirty="0">
                <a:solidFill>
                  <a:srgbClr val="222222"/>
                </a:solidFill>
                <a:latin typeface="Calibri" panose="020F0502020204030204" pitchFamily="34" charset="0"/>
              </a:rPr>
              <a:t> </a:t>
            </a:r>
            <a:r>
              <a:rPr lang="en-US" sz="4800" b="1" dirty="0">
                <a:solidFill>
                  <a:srgbClr val="222222"/>
                </a:solidFill>
                <a:latin typeface="Calibri" panose="020F0502020204030204" pitchFamily="34" charset="0"/>
              </a:rPr>
              <a:t> Wednesday, September 8</a:t>
            </a:r>
            <a:r>
              <a:rPr lang="en-US" sz="4800" b="1" baseline="30000" dirty="0">
                <a:solidFill>
                  <a:srgbClr val="222222"/>
                </a:solidFill>
                <a:latin typeface="Calibri" panose="020F0502020204030204" pitchFamily="34" charset="0"/>
              </a:rPr>
              <a:t>th</a:t>
            </a:r>
            <a:r>
              <a:rPr lang="en-US" sz="4800" b="1" dirty="0">
                <a:solidFill>
                  <a:srgbClr val="222222"/>
                </a:solidFill>
                <a:latin typeface="Calibri" panose="020F0502020204030204" pitchFamily="34" charset="0"/>
              </a:rPr>
              <a:t> in both A and B lunches</a:t>
            </a:r>
            <a:endParaRPr lang="en-US" sz="4800" dirty="0">
              <a:solidFill>
                <a:srgbClr val="201F1E"/>
              </a:solidFill>
              <a:latin typeface="Calibri" panose="020F0502020204030204" pitchFamily="34" charset="0"/>
            </a:endParaRPr>
          </a:p>
          <a:p>
            <a:endParaRPr lang="en-US" dirty="0"/>
          </a:p>
        </p:txBody>
      </p:sp>
      <p:sp>
        <p:nvSpPr>
          <p:cNvPr id="4" name="Text Placeholder 3"/>
          <p:cNvSpPr>
            <a:spLocks noGrp="1"/>
          </p:cNvSpPr>
          <p:nvPr>
            <p:ph type="body" sz="half" idx="2"/>
          </p:nvPr>
        </p:nvSpPr>
        <p:spPr/>
        <p:txBody>
          <a:bodyPr>
            <a:normAutofit fontScale="85000" lnSpcReduction="20000"/>
          </a:bodyPr>
          <a:lstStyle/>
          <a:p>
            <a:endParaRPr lang="en-US">
              <a:solidFill>
                <a:srgbClr val="222222"/>
              </a:solidFill>
              <a:latin typeface="Calibri" panose="020F0502020204030204" pitchFamily="34" charset="0"/>
            </a:endParaRPr>
          </a:p>
          <a:p>
            <a:endParaRPr lang="en-US">
              <a:solidFill>
                <a:srgbClr val="222222"/>
              </a:solidFill>
              <a:latin typeface="Calibri" panose="020F0502020204030204" pitchFamily="34" charset="0"/>
            </a:endParaRPr>
          </a:p>
          <a:p>
            <a:r>
              <a:rPr lang="en-US">
                <a:solidFill>
                  <a:srgbClr val="222222"/>
                </a:solidFill>
                <a:latin typeface="Calibri" panose="020F0502020204030204" pitchFamily="34" charset="0"/>
              </a:rPr>
              <a:t>Students Against Destructive Decisions (</a:t>
            </a:r>
            <a:r>
              <a:rPr lang="en-US" b="1">
                <a:solidFill>
                  <a:srgbClr val="222222"/>
                </a:solidFill>
                <a:latin typeface="Calibri" panose="020F0502020204030204" pitchFamily="34" charset="0"/>
              </a:rPr>
              <a:t>SADD</a:t>
            </a:r>
            <a:r>
              <a:rPr lang="en-US">
                <a:solidFill>
                  <a:srgbClr val="222222"/>
                </a:solidFill>
                <a:latin typeface="Calibri" panose="020F0502020204030204" pitchFamily="34" charset="0"/>
              </a:rPr>
              <a:t>) is a student-led organization whose aim is to provide school-wide campaigns and fun events that help students make positive decisions for their health and life. </a:t>
            </a:r>
            <a:endParaRPr lang="en-US" sz="1600">
              <a:solidFill>
                <a:srgbClr val="201F1E"/>
              </a:solidFill>
              <a:latin typeface="Calibri" panose="020F0502020204030204" pitchFamily="34" charset="0"/>
            </a:endParaRPr>
          </a:p>
          <a:p>
            <a:r>
              <a:rPr lang="en-US" sz="1600">
                <a:solidFill>
                  <a:srgbClr val="222222"/>
                </a:solidFill>
                <a:latin typeface="Arial" panose="020B0604020202020204" pitchFamily="34" charset="0"/>
              </a:rPr>
              <a:t/>
            </a:r>
            <a:br>
              <a:rPr lang="en-US" sz="1600">
                <a:solidFill>
                  <a:srgbClr val="222222"/>
                </a:solidFill>
                <a:latin typeface="Arial" panose="020B0604020202020204" pitchFamily="34" charset="0"/>
              </a:rPr>
            </a:br>
            <a:endParaRPr lang="en-US" sz="1600">
              <a:solidFill>
                <a:srgbClr val="201F1E"/>
              </a:solidFill>
              <a:latin typeface="Calibri" panose="020F0502020204030204" pitchFamily="34" charset="0"/>
            </a:endParaRPr>
          </a:p>
          <a:p>
            <a:endParaRPr lang="en-US"/>
          </a:p>
        </p:txBody>
      </p:sp>
    </p:spTree>
    <p:extLst>
      <p:ext uri="{BB962C8B-B14F-4D97-AF65-F5344CB8AC3E}">
        <p14:creationId xmlns:p14="http://schemas.microsoft.com/office/powerpoint/2010/main" val="735871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54741" y="309283"/>
            <a:ext cx="3240741" cy="2399769"/>
          </a:xfrm>
          <a:prstGeom prst="rect">
            <a:avLst/>
          </a:prstGeom>
        </p:spPr>
      </p:pic>
      <p:sp>
        <p:nvSpPr>
          <p:cNvPr id="3" name="Content Placeholder 2"/>
          <p:cNvSpPr>
            <a:spLocks noGrp="1"/>
          </p:cNvSpPr>
          <p:nvPr>
            <p:ph sz="quarter" idx="13"/>
          </p:nvPr>
        </p:nvSpPr>
        <p:spPr/>
        <p:txBody>
          <a:bodyPr/>
          <a:lstStyle/>
          <a:p>
            <a:pPr marL="0" indent="0">
              <a:buNone/>
            </a:pPr>
            <a:r>
              <a:rPr lang="en-US" dirty="0"/>
              <a:t>Moderator: Mrs. McGuire</a:t>
            </a:r>
          </a:p>
          <a:p>
            <a:pPr marL="0" indent="0">
              <a:buNone/>
            </a:pPr>
            <a:r>
              <a:rPr lang="en-US" dirty="0"/>
              <a:t>Meetings:  Mrs. McGuire’s Room (E-4) after school from 2:55-3:25 on Wednesdays </a:t>
            </a:r>
            <a:r>
              <a:rPr lang="en-US" dirty="0" smtClean="0"/>
              <a:t>Twice </a:t>
            </a:r>
            <a:r>
              <a:rPr lang="en-US" dirty="0"/>
              <a:t>a month</a:t>
            </a:r>
          </a:p>
          <a:p>
            <a:pPr marL="0" indent="0">
              <a:buNone/>
            </a:pPr>
            <a:r>
              <a:rPr lang="en-US" dirty="0"/>
              <a:t>(look for signs around school)</a:t>
            </a:r>
          </a:p>
          <a:p>
            <a:pPr marL="0" indent="0">
              <a:buNone/>
            </a:pPr>
            <a:r>
              <a:rPr lang="en-US" dirty="0"/>
              <a:t>Moderator Contact: </a:t>
            </a:r>
            <a:r>
              <a:rPr lang="en-US" dirty="0">
                <a:hlinkClick r:id="rId3"/>
              </a:rPr>
              <a:t>Amy.Mcguire@assumptionhigh.org</a:t>
            </a:r>
            <a:endParaRPr lang="en-US" dirty="0"/>
          </a:p>
          <a:p>
            <a:pPr marL="0" indent="0">
              <a:buNone/>
            </a:pPr>
            <a:r>
              <a:rPr lang="en-US" dirty="0"/>
              <a:t>President:  Ashton Nix</a:t>
            </a:r>
          </a:p>
          <a:p>
            <a:pPr marL="0" indent="0">
              <a:buNone/>
            </a:pPr>
            <a:endParaRPr lang="en-US" dirty="0"/>
          </a:p>
        </p:txBody>
      </p:sp>
      <p:sp>
        <p:nvSpPr>
          <p:cNvPr id="4" name="Text Placeholder 3"/>
          <p:cNvSpPr>
            <a:spLocks noGrp="1"/>
          </p:cNvSpPr>
          <p:nvPr>
            <p:ph type="body" sz="half" idx="2"/>
          </p:nvPr>
        </p:nvSpPr>
        <p:spPr>
          <a:xfrm>
            <a:off x="693642" y="3079376"/>
            <a:ext cx="4126861" cy="2295209"/>
          </a:xfrm>
        </p:spPr>
        <p:txBody>
          <a:bodyPr>
            <a:normAutofit/>
          </a:bodyPr>
          <a:lstStyle/>
          <a:p>
            <a:endParaRPr lang="en-US"/>
          </a:p>
          <a:p>
            <a:r>
              <a:rPr lang="en-US" sz="2800"/>
              <a:t>Come learn to play chess with us!  No experience necessary!</a:t>
            </a:r>
          </a:p>
        </p:txBody>
      </p:sp>
    </p:spTree>
    <p:extLst>
      <p:ext uri="{BB962C8B-B14F-4D97-AF65-F5344CB8AC3E}">
        <p14:creationId xmlns:p14="http://schemas.microsoft.com/office/powerpoint/2010/main" val="2512045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68188" y="134471"/>
            <a:ext cx="3052483" cy="2457450"/>
          </a:xfrm>
          <a:prstGeom prst="rect">
            <a:avLst/>
          </a:prstGeom>
        </p:spPr>
      </p:pic>
      <p:sp>
        <p:nvSpPr>
          <p:cNvPr id="3" name="Content Placeholder 2"/>
          <p:cNvSpPr>
            <a:spLocks noGrp="1"/>
          </p:cNvSpPr>
          <p:nvPr>
            <p:ph sz="quarter" idx="13"/>
          </p:nvPr>
        </p:nvSpPr>
        <p:spPr/>
        <p:txBody>
          <a:bodyPr>
            <a:normAutofit fontScale="85000" lnSpcReduction="20000"/>
          </a:bodyPr>
          <a:lstStyle/>
          <a:p>
            <a:r>
              <a:rPr lang="en-US">
                <a:latin typeface="Calibri" panose="020F0502020204030204" pitchFamily="34" charset="0"/>
                <a:cs typeface="Calibri" panose="020F0502020204030204" pitchFamily="34" charset="0"/>
              </a:rPr>
              <a:t>Moderator: Ms. Kelly Bush</a:t>
            </a:r>
          </a:p>
          <a:p>
            <a:r>
              <a:rPr lang="en-US">
                <a:latin typeface="Calibri" panose="020F0502020204030204" pitchFamily="34" charset="0"/>
                <a:cs typeface="Calibri" panose="020F0502020204030204" pitchFamily="34" charset="0"/>
              </a:rPr>
              <a:t>Contact: </a:t>
            </a:r>
            <a:r>
              <a:rPr lang="en-US">
                <a:latin typeface="Calibri" panose="020F0502020204030204" pitchFamily="34" charset="0"/>
                <a:cs typeface="Calibri" panose="020F0502020204030204" pitchFamily="34" charset="0"/>
                <a:hlinkClick r:id="rId3"/>
              </a:rPr>
              <a:t>kelly.bush@assumptionhigh.org</a:t>
            </a:r>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By invitation only</a:t>
            </a:r>
          </a:p>
          <a:p>
            <a:r>
              <a:rPr lang="en-US" err="1">
                <a:latin typeface="Calibri"/>
                <a:cs typeface="Calibri"/>
              </a:rPr>
              <a:t>AdmitTAnce</a:t>
            </a:r>
            <a:r>
              <a:rPr lang="en-US">
                <a:latin typeface="Calibri"/>
                <a:cs typeface="Calibri"/>
              </a:rPr>
              <a:t>: Students with a </a:t>
            </a:r>
            <a:r>
              <a:rPr lang="en-US" err="1">
                <a:latin typeface="Calibri"/>
                <a:cs typeface="Calibri"/>
              </a:rPr>
              <a:t>cummulative</a:t>
            </a:r>
            <a:r>
              <a:rPr lang="en-US">
                <a:latin typeface="Calibri"/>
                <a:cs typeface="Calibri"/>
              </a:rPr>
              <a:t> </a:t>
            </a:r>
            <a:r>
              <a:rPr lang="en-US" err="1">
                <a:latin typeface="Calibri"/>
                <a:cs typeface="Calibri"/>
              </a:rPr>
              <a:t>G.p.A.</a:t>
            </a:r>
            <a:r>
              <a:rPr lang="en-US">
                <a:latin typeface="Calibri"/>
                <a:cs typeface="Calibri"/>
              </a:rPr>
              <a:t> of 3.500 or higher going into their junior or senior year will be invited to apply.  A faculty council then reviews the candidates and admits students based upon the four pillars of the NHS: scholarship, leadership, service, and character.</a:t>
            </a:r>
          </a:p>
          <a:p>
            <a:r>
              <a:rPr lang="en-US">
                <a:latin typeface="Calibri" panose="020F0502020204030204" pitchFamily="34" charset="0"/>
                <a:cs typeface="Calibri" panose="020F0502020204030204" pitchFamily="34" charset="0"/>
              </a:rPr>
              <a:t>Meetings:  Quarterly </a:t>
            </a:r>
          </a:p>
          <a:p>
            <a:r>
              <a:rPr lang="en-US">
                <a:latin typeface="Calibri" panose="020F0502020204030204" pitchFamily="34" charset="0"/>
                <a:cs typeface="Calibri" panose="020F0502020204030204" pitchFamily="34" charset="0"/>
              </a:rPr>
              <a:t>Service Projects: each member of NHS participates in 1 large group service project for the community and completes at least 5 extra hours of community service per semester</a:t>
            </a:r>
          </a:p>
        </p:txBody>
      </p:sp>
      <p:sp>
        <p:nvSpPr>
          <p:cNvPr id="4" name="Text Placeholder 3"/>
          <p:cNvSpPr>
            <a:spLocks noGrp="1"/>
          </p:cNvSpPr>
          <p:nvPr>
            <p:ph type="body" sz="half" idx="2"/>
          </p:nvPr>
        </p:nvSpPr>
        <p:spPr/>
        <p:txBody>
          <a:bodyPr>
            <a:normAutofit lnSpcReduction="10000"/>
          </a:bodyPr>
          <a:lstStyle/>
          <a:p>
            <a:r>
              <a:rPr lang="en-US">
                <a:solidFill>
                  <a:srgbClr val="4D5156"/>
                </a:solidFill>
                <a:latin typeface="Roboto"/>
              </a:rPr>
              <a:t>The National Honor Society is a nationally recognized organization for high school students in the United States.  Selection is based on four criteria: scholarship, leadership, service, and character.</a:t>
            </a:r>
            <a:endParaRPr lang="en-US"/>
          </a:p>
        </p:txBody>
      </p:sp>
    </p:spTree>
    <p:extLst>
      <p:ext uri="{BB962C8B-B14F-4D97-AF65-F5344CB8AC3E}">
        <p14:creationId xmlns:p14="http://schemas.microsoft.com/office/powerpoint/2010/main" val="775889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93642" y="403411"/>
            <a:ext cx="3985934" cy="2178423"/>
          </a:xfrm>
          <a:prstGeom prst="rect">
            <a:avLst/>
          </a:prstGeom>
        </p:spPr>
      </p:pic>
      <p:sp>
        <p:nvSpPr>
          <p:cNvPr id="3" name="Content Placeholder 2"/>
          <p:cNvSpPr>
            <a:spLocks noGrp="1"/>
          </p:cNvSpPr>
          <p:nvPr>
            <p:ph sz="quarter" idx="13"/>
          </p:nvPr>
        </p:nvSpPr>
        <p:spPr/>
        <p:txBody>
          <a:bodyPr>
            <a:normAutofit fontScale="25000" lnSpcReduction="20000"/>
          </a:bodyPr>
          <a:lstStyle/>
          <a:p>
            <a:r>
              <a:rPr lang="en-US" sz="4800" b="1" dirty="0">
                <a:latin typeface="Calibri" panose="020F0502020204030204" pitchFamily="34" charset="0"/>
                <a:cs typeface="Calibri" panose="020F0502020204030204" pitchFamily="34" charset="0"/>
              </a:rPr>
              <a:t>Moderator of Club: Sra. Crespo D-6</a:t>
            </a:r>
            <a:endParaRPr lang="en-US" sz="4800" dirty="0">
              <a:latin typeface="Calibri" panose="020F0502020204030204" pitchFamily="34" charset="0"/>
              <a:cs typeface="Calibri" panose="020F0502020204030204" pitchFamily="34" charset="0"/>
            </a:endParaRPr>
          </a:p>
          <a:p>
            <a:pPr marL="0" indent="0">
              <a:buNone/>
            </a:pPr>
            <a:r>
              <a:rPr lang="en-US" sz="4800" dirty="0">
                <a:latin typeface="Calibri" panose="020F0502020204030204" pitchFamily="34" charset="0"/>
                <a:cs typeface="Calibri" panose="020F0502020204030204" pitchFamily="34" charset="0"/>
              </a:rPr>
              <a:t> </a:t>
            </a:r>
          </a:p>
          <a:p>
            <a:r>
              <a:rPr lang="en-US" sz="4800" b="1" dirty="0">
                <a:latin typeface="Calibri" panose="020F0502020204030204" pitchFamily="34" charset="0"/>
                <a:cs typeface="Calibri" panose="020F0502020204030204" pitchFamily="34" charset="0"/>
              </a:rPr>
              <a:t>Contact Information of Moderator: vanessa.crespo@assumptionhigh.org</a:t>
            </a:r>
            <a:endParaRPr lang="en-US" sz="4800" dirty="0">
              <a:latin typeface="Calibri" panose="020F0502020204030204" pitchFamily="34" charset="0"/>
              <a:cs typeface="Calibri" panose="020F0502020204030204" pitchFamily="34" charset="0"/>
            </a:endParaRPr>
          </a:p>
          <a:p>
            <a:r>
              <a:rPr lang="en-US" sz="4800" dirty="0">
                <a:latin typeface="Calibri" panose="020F0502020204030204" pitchFamily="34" charset="0"/>
                <a:cs typeface="Calibri" panose="020F0502020204030204" pitchFamily="34" charset="0"/>
              </a:rPr>
              <a:t> Main Events of Club:</a:t>
            </a:r>
          </a:p>
          <a:p>
            <a:r>
              <a:rPr lang="en-US" sz="4800" dirty="0">
                <a:latin typeface="Calibri" panose="020F0502020204030204" pitchFamily="34" charset="0"/>
                <a:cs typeface="Calibri" panose="020F0502020204030204" pitchFamily="34" charset="0"/>
              </a:rPr>
              <a:t>Celebration of the Day of the Death, Games &amp; songs, *NEW THIS YEAR* </a:t>
            </a:r>
            <a:r>
              <a:rPr lang="en-US" sz="4800" dirty="0" err="1">
                <a:latin typeface="Calibri" panose="020F0502020204030204" pitchFamily="34" charset="0"/>
                <a:cs typeface="Calibri" panose="020F0502020204030204" pitchFamily="34" charset="0"/>
              </a:rPr>
              <a:t>Ojo</a:t>
            </a:r>
            <a:r>
              <a:rPr lang="en-US" sz="4800" dirty="0">
                <a:latin typeface="Calibri" panose="020F0502020204030204" pitchFamily="34" charset="0"/>
                <a:cs typeface="Calibri" panose="020F0502020204030204" pitchFamily="34" charset="0"/>
              </a:rPr>
              <a:t> de Dios craft, After school trip to a restaurants for dinner , Christmas caroling in Spanish, Movie nights</a:t>
            </a:r>
          </a:p>
          <a:p>
            <a:r>
              <a:rPr lang="en-US" sz="4800" b="1" dirty="0">
                <a:latin typeface="Calibri" panose="020F0502020204030204" pitchFamily="34" charset="0"/>
                <a:cs typeface="Calibri" panose="020F0502020204030204" pitchFamily="34" charset="0"/>
              </a:rPr>
              <a:t>When and Where Meetings Take Place: </a:t>
            </a:r>
            <a:endParaRPr lang="en-US" sz="4800" dirty="0">
              <a:latin typeface="Calibri" panose="020F0502020204030204" pitchFamily="34" charset="0"/>
              <a:cs typeface="Calibri" panose="020F0502020204030204" pitchFamily="34" charset="0"/>
            </a:endParaRPr>
          </a:p>
          <a:p>
            <a:r>
              <a:rPr lang="en-US" sz="4800" dirty="0" smtClean="0">
                <a:latin typeface="Calibri" panose="020F0502020204030204" pitchFamily="34" charset="0"/>
                <a:cs typeface="Calibri" panose="020F0502020204030204" pitchFamily="34" charset="0"/>
              </a:rPr>
              <a:t>Meetings </a:t>
            </a:r>
            <a:r>
              <a:rPr lang="en-US" sz="4800" dirty="0">
                <a:latin typeface="Calibri" panose="020F0502020204030204" pitchFamily="34" charset="0"/>
                <a:cs typeface="Calibri" panose="020F0502020204030204" pitchFamily="34" charset="0"/>
              </a:rPr>
              <a:t>are held every other Tuesday (second and fourth) </a:t>
            </a:r>
          </a:p>
          <a:p>
            <a:r>
              <a:rPr lang="en-US" sz="4800" dirty="0">
                <a:latin typeface="Calibri" panose="020F0502020204030204" pitchFamily="34" charset="0"/>
                <a:cs typeface="Calibri" panose="020F0502020204030204" pitchFamily="34" charset="0"/>
              </a:rPr>
              <a:t>FIRST meeting: September 14</a:t>
            </a:r>
          </a:p>
          <a:p>
            <a:r>
              <a:rPr lang="en-US" sz="4800" dirty="0">
                <a:latin typeface="Calibri" panose="020F0502020204030204" pitchFamily="34" charset="0"/>
                <a:cs typeface="Calibri" panose="020F0502020204030204" pitchFamily="34" charset="0"/>
              </a:rPr>
              <a:t>Where: D-6</a:t>
            </a:r>
          </a:p>
          <a:p>
            <a:r>
              <a:rPr lang="en-US" sz="4800" dirty="0">
                <a:latin typeface="Calibri" panose="020F0502020204030204" pitchFamily="34" charset="0"/>
                <a:cs typeface="Calibri" panose="020F0502020204030204" pitchFamily="34" charset="0"/>
              </a:rPr>
              <a:t>When: 2:55-3:30</a:t>
            </a:r>
          </a:p>
          <a:p>
            <a:r>
              <a:rPr lang="en-US" sz="4800" b="1" dirty="0">
                <a:latin typeface="Calibri" panose="020F0502020204030204" pitchFamily="34" charset="0"/>
                <a:cs typeface="Calibri" panose="020F0502020204030204" pitchFamily="34" charset="0"/>
              </a:rPr>
              <a:t>Student Officers: Currently these two positions are available. If interested, please come see me.</a:t>
            </a:r>
            <a:r>
              <a:rPr lang="en-US" sz="4800" dirty="0">
                <a:latin typeface="Calibri" panose="020F0502020204030204" pitchFamily="34" charset="0"/>
                <a:cs typeface="Calibri" panose="020F0502020204030204" pitchFamily="34" charset="0"/>
              </a:rPr>
              <a:t> </a:t>
            </a:r>
          </a:p>
          <a:p>
            <a:r>
              <a:rPr lang="en-US" sz="4800" b="1" dirty="0">
                <a:latin typeface="Calibri" panose="020F0502020204030204" pitchFamily="34" charset="0"/>
                <a:cs typeface="Calibri" panose="020F0502020204030204" pitchFamily="34" charset="0"/>
              </a:rPr>
              <a:t>President: ??</a:t>
            </a:r>
            <a:endParaRPr lang="en-US" sz="4800" dirty="0">
              <a:latin typeface="Calibri" panose="020F0502020204030204" pitchFamily="34" charset="0"/>
              <a:cs typeface="Calibri" panose="020F0502020204030204" pitchFamily="34" charset="0"/>
            </a:endParaRPr>
          </a:p>
          <a:p>
            <a:r>
              <a:rPr lang="en-US" sz="4800" b="1" dirty="0">
                <a:latin typeface="Calibri" panose="020F0502020204030204" pitchFamily="34" charset="0"/>
                <a:cs typeface="Calibri" panose="020F0502020204030204" pitchFamily="34" charset="0"/>
              </a:rPr>
              <a:t>Vice President: ??</a:t>
            </a:r>
            <a:endParaRPr lang="en-US" sz="4800" dirty="0">
              <a:latin typeface="Calibri" panose="020F0502020204030204" pitchFamily="34" charset="0"/>
              <a:cs typeface="Calibri" panose="020F0502020204030204" pitchFamily="34" charset="0"/>
            </a:endParaRPr>
          </a:p>
          <a:p>
            <a:r>
              <a:rPr lang="en-US" sz="4800" b="1" dirty="0">
                <a:latin typeface="Calibri" panose="020F0502020204030204" pitchFamily="34" charset="0"/>
                <a:cs typeface="Calibri" panose="020F0502020204030204" pitchFamily="34" charset="0"/>
              </a:rPr>
              <a:t>How to enroll: </a:t>
            </a:r>
            <a:r>
              <a:rPr lang="en-US" sz="4800" dirty="0">
                <a:latin typeface="Calibri" panose="020F0502020204030204" pitchFamily="34" charset="0"/>
                <a:cs typeface="Calibri" panose="020F0502020204030204" pitchFamily="34" charset="0"/>
              </a:rPr>
              <a:t>Come to the meetings </a:t>
            </a:r>
          </a:p>
          <a:p>
            <a:pPr marL="0" indent="0">
              <a:buNone/>
            </a:pPr>
            <a:r>
              <a:rPr lang="en-US" dirty="0"/>
              <a:t> </a:t>
            </a:r>
          </a:p>
          <a:p>
            <a:endParaRPr lang="en-US" dirty="0"/>
          </a:p>
        </p:txBody>
      </p:sp>
      <p:sp>
        <p:nvSpPr>
          <p:cNvPr id="4" name="Text Placeholder 3"/>
          <p:cNvSpPr>
            <a:spLocks noGrp="1"/>
          </p:cNvSpPr>
          <p:nvPr>
            <p:ph type="body" sz="half" idx="2"/>
          </p:nvPr>
        </p:nvSpPr>
        <p:spPr/>
        <p:txBody>
          <a:bodyPr>
            <a:normAutofit fontScale="92500" lnSpcReduction="20000"/>
          </a:bodyPr>
          <a:lstStyle/>
          <a:p>
            <a:r>
              <a:rPr lang="en-US" b="1"/>
              <a:t>Short Description of Club:</a:t>
            </a:r>
            <a:endParaRPr lang="en-US"/>
          </a:p>
          <a:p>
            <a:r>
              <a:rPr lang="en-US"/>
              <a:t>Students gather in a classroom (D-6 every other Tuesday) to learn about the cultural differences in the Hispanic community. Students and the teacher get to use Spanish by having conversations, games, dances, hands-on activities such as designing cards and crafts, and dinners.</a:t>
            </a:r>
          </a:p>
          <a:p>
            <a:endParaRPr lang="en-US"/>
          </a:p>
        </p:txBody>
      </p:sp>
    </p:spTree>
    <p:extLst>
      <p:ext uri="{BB962C8B-B14F-4D97-AF65-F5344CB8AC3E}">
        <p14:creationId xmlns:p14="http://schemas.microsoft.com/office/powerpoint/2010/main" val="700332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93642" y="255494"/>
            <a:ext cx="4012829" cy="2796987"/>
          </a:xfrm>
          <a:prstGeom prst="rect">
            <a:avLst/>
          </a:prstGeom>
        </p:spPr>
      </p:pic>
      <p:sp>
        <p:nvSpPr>
          <p:cNvPr id="3" name="Content Placeholder 2"/>
          <p:cNvSpPr>
            <a:spLocks noGrp="1"/>
          </p:cNvSpPr>
          <p:nvPr>
            <p:ph sz="quarter" idx="13"/>
          </p:nvPr>
        </p:nvSpPr>
        <p:spPr/>
        <p:txBody>
          <a:bodyPr/>
          <a:lstStyle/>
          <a:p>
            <a:r>
              <a:rPr lang="en-US"/>
              <a:t>Jazz Band Meets Mondays and Thursdays starting at the end of October. E-mail Mrs. </a:t>
            </a:r>
            <a:r>
              <a:rPr lang="en-US" err="1"/>
              <a:t>Mahr</a:t>
            </a:r>
            <a:r>
              <a:rPr lang="en-US"/>
              <a:t> if you are interested in joining at:   </a:t>
            </a:r>
            <a:r>
              <a:rPr lang="en-US" u="sng">
                <a:hlinkClick r:id="rId3"/>
              </a:rPr>
              <a:t>erin.mahr@assumptionhigh.org</a:t>
            </a:r>
            <a:endParaRPr lang="en-US"/>
          </a:p>
        </p:txBody>
      </p:sp>
      <p:sp>
        <p:nvSpPr>
          <p:cNvPr id="4" name="Text Placeholder 3"/>
          <p:cNvSpPr>
            <a:spLocks noGrp="1"/>
          </p:cNvSpPr>
          <p:nvPr>
            <p:ph type="body" sz="half" idx="2"/>
          </p:nvPr>
        </p:nvSpPr>
        <p:spPr>
          <a:xfrm>
            <a:off x="636625" y="3200400"/>
            <a:ext cx="4126861" cy="2174184"/>
          </a:xfrm>
        </p:spPr>
        <p:txBody>
          <a:bodyPr/>
          <a:lstStyle/>
          <a:p>
            <a:r>
              <a:rPr lang="en-US"/>
              <a:t>Jazz band is a music ensemble that plays jazz music together for the enjoyment of all!</a:t>
            </a:r>
          </a:p>
        </p:txBody>
      </p:sp>
    </p:spTree>
    <p:extLst>
      <p:ext uri="{BB962C8B-B14F-4D97-AF65-F5344CB8AC3E}">
        <p14:creationId xmlns:p14="http://schemas.microsoft.com/office/powerpoint/2010/main" val="2509056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93642" y="295835"/>
            <a:ext cx="4126861" cy="2065244"/>
          </a:xfrm>
          <a:prstGeom prst="rect">
            <a:avLst/>
          </a:prstGeom>
        </p:spPr>
      </p:pic>
      <p:sp>
        <p:nvSpPr>
          <p:cNvPr id="3" name="Content Placeholder 2"/>
          <p:cNvSpPr>
            <a:spLocks noGrp="1"/>
          </p:cNvSpPr>
          <p:nvPr>
            <p:ph sz="quarter" idx="13"/>
          </p:nvPr>
        </p:nvSpPr>
        <p:spPr/>
        <p:txBody>
          <a:bodyPr/>
          <a:lstStyle/>
          <a:p>
            <a:r>
              <a:rPr lang="en-US"/>
              <a:t>Director: Ms. Steph </a:t>
            </a:r>
            <a:r>
              <a:rPr lang="en-US" err="1"/>
              <a:t>Delacy</a:t>
            </a:r>
            <a:endParaRPr lang="en-US"/>
          </a:p>
          <a:p>
            <a:r>
              <a:rPr lang="en-US">
                <a:solidFill>
                  <a:srgbClr val="404040"/>
                </a:solidFill>
                <a:latin typeface="Noto Sans"/>
              </a:rPr>
              <a:t>A drama kick-off event will be held in the auditorium on </a:t>
            </a:r>
            <a:r>
              <a:rPr lang="en-US" b="1">
                <a:solidFill>
                  <a:srgbClr val="404040"/>
                </a:solidFill>
                <a:latin typeface="Noto Sans"/>
              </a:rPr>
              <a:t>Friday, September 3rd, at 3:30pm</a:t>
            </a:r>
            <a:r>
              <a:rPr lang="en-US">
                <a:solidFill>
                  <a:srgbClr val="404040"/>
                </a:solidFill>
                <a:latin typeface="Noto Sans"/>
              </a:rPr>
              <a:t>. Any students who are interested in participating in drama for the 2021-2022 school year are invited to attend this event to learn and discuss the coming year. Students will get to meet Ms. Stephanie </a:t>
            </a:r>
            <a:r>
              <a:rPr lang="en-US" err="1">
                <a:solidFill>
                  <a:srgbClr val="404040"/>
                </a:solidFill>
                <a:latin typeface="Noto Sans"/>
              </a:rPr>
              <a:t>DeLacy</a:t>
            </a:r>
            <a:r>
              <a:rPr lang="en-US">
                <a:solidFill>
                  <a:srgbClr val="404040"/>
                </a:solidFill>
                <a:latin typeface="Noto Sans"/>
              </a:rPr>
              <a:t>, our new Drama Director, as well as the drama officers for the year.</a:t>
            </a:r>
            <a:endParaRPr lang="en-US"/>
          </a:p>
        </p:txBody>
      </p:sp>
      <p:sp>
        <p:nvSpPr>
          <p:cNvPr id="4" name="Text Placeholder 3"/>
          <p:cNvSpPr>
            <a:spLocks noGrp="1"/>
          </p:cNvSpPr>
          <p:nvPr>
            <p:ph type="body" sz="half" idx="2"/>
          </p:nvPr>
        </p:nvSpPr>
        <p:spPr/>
        <p:txBody>
          <a:bodyPr/>
          <a:lstStyle/>
          <a:p>
            <a:r>
              <a:rPr lang="en-US"/>
              <a:t>Each year, the assumption knight players put on a Fall play, a spring musical, and a children’s show!</a:t>
            </a:r>
          </a:p>
          <a:p>
            <a:endParaRPr lang="en-US"/>
          </a:p>
          <a:p>
            <a:r>
              <a:rPr lang="en-US"/>
              <a:t>Calling all actors, “techies” (lights, sound, visual effects), costumers, and stage hands! </a:t>
            </a:r>
          </a:p>
        </p:txBody>
      </p:sp>
    </p:spTree>
    <p:extLst>
      <p:ext uri="{BB962C8B-B14F-4D97-AF65-F5344CB8AC3E}">
        <p14:creationId xmlns:p14="http://schemas.microsoft.com/office/powerpoint/2010/main" val="3160694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93643" y="551329"/>
            <a:ext cx="4126860" cy="2057400"/>
          </a:xfrm>
          <a:prstGeom prst="rect">
            <a:avLst/>
          </a:prstGeom>
        </p:spPr>
      </p:pic>
      <p:sp>
        <p:nvSpPr>
          <p:cNvPr id="3" name="Content Placeholder 2"/>
          <p:cNvSpPr>
            <a:spLocks noGrp="1"/>
          </p:cNvSpPr>
          <p:nvPr>
            <p:ph sz="quarter" idx="13"/>
          </p:nvPr>
        </p:nvSpPr>
        <p:spPr>
          <a:xfrm>
            <a:off x="5046132" y="685800"/>
            <a:ext cx="6659897" cy="5598635"/>
          </a:xfrm>
        </p:spPr>
        <p:txBody>
          <a:bodyPr>
            <a:normAutofit/>
          </a:bodyPr>
          <a:lstStyle/>
          <a:p>
            <a:r>
              <a:rPr lang="en-US" b="1">
                <a:latin typeface="HGMaruGothicMPRO"/>
                <a:ea typeface="HGMaruGothicMPRO"/>
              </a:rPr>
              <a:t>Moderator:</a:t>
            </a:r>
            <a:r>
              <a:rPr lang="en-US">
                <a:latin typeface="HGMaruGothicMPRO"/>
                <a:ea typeface="HGMaruGothicMPRO"/>
              </a:rPr>
              <a:t> Natalie </a:t>
            </a:r>
            <a:r>
              <a:rPr lang="en-US" err="1">
                <a:latin typeface="HGMaruGothicMPRO"/>
                <a:ea typeface="HGMaruGothicMPRO"/>
              </a:rPr>
              <a:t>imborek</a:t>
            </a:r>
            <a:endParaRPr lang="en-US">
              <a:latin typeface="HGMaruGothicMPRO"/>
              <a:ea typeface="HGMaruGothicMPRO"/>
            </a:endParaRPr>
          </a:p>
          <a:p>
            <a:r>
              <a:rPr lang="en-US" u="sng">
                <a:latin typeface="HGMaruGothicMPRO"/>
                <a:ea typeface="HGMaruGothicMPRO"/>
              </a:rPr>
              <a:t>The second liturgical celebration is the homecoming mass</a:t>
            </a:r>
            <a:r>
              <a:rPr lang="en-US">
                <a:latin typeface="HGMaruGothicMPRO"/>
                <a:ea typeface="HGMaruGothicMPRO"/>
              </a:rPr>
              <a:t>. Please let me know if you would like to be a part of organizing, setting up for, or have a part in the mass itself! </a:t>
            </a:r>
          </a:p>
          <a:p>
            <a:r>
              <a:rPr lang="en-US">
                <a:latin typeface="Batang"/>
                <a:ea typeface="Batang"/>
                <a:cs typeface="Iskoola Pota"/>
              </a:rPr>
              <a:t>I am always looking for students to maintain the chapel and help prepare for </a:t>
            </a:r>
            <a:r>
              <a:rPr lang="en-US" err="1">
                <a:latin typeface="Batang"/>
                <a:ea typeface="Batang"/>
                <a:cs typeface="Iskoola Pota"/>
              </a:rPr>
              <a:t>tuesday</a:t>
            </a:r>
            <a:r>
              <a:rPr lang="en-US">
                <a:latin typeface="Batang"/>
                <a:ea typeface="Batang"/>
                <a:cs typeface="Iskoola Pota"/>
              </a:rPr>
              <a:t> morning masses.</a:t>
            </a:r>
          </a:p>
          <a:p>
            <a:r>
              <a:rPr lang="en-US">
                <a:latin typeface="Batang"/>
                <a:ea typeface="Batang"/>
                <a:cs typeface="Iskoola Pota"/>
              </a:rPr>
              <a:t>Large event "teen Knight" in </a:t>
            </a:r>
            <a:r>
              <a:rPr lang="en-US" err="1">
                <a:latin typeface="Batang"/>
                <a:ea typeface="Batang"/>
                <a:cs typeface="Iskoola Pota"/>
              </a:rPr>
              <a:t>november</a:t>
            </a:r>
            <a:r>
              <a:rPr lang="en-US">
                <a:latin typeface="Batang"/>
                <a:ea typeface="Batang"/>
                <a:cs typeface="Iskoola Pota"/>
              </a:rPr>
              <a:t>.</a:t>
            </a:r>
          </a:p>
        </p:txBody>
      </p:sp>
      <p:sp>
        <p:nvSpPr>
          <p:cNvPr id="4" name="Text Placeholder 3"/>
          <p:cNvSpPr>
            <a:spLocks noGrp="1"/>
          </p:cNvSpPr>
          <p:nvPr>
            <p:ph type="body" sz="half" idx="2"/>
          </p:nvPr>
        </p:nvSpPr>
        <p:spPr/>
        <p:txBody>
          <a:bodyPr>
            <a:normAutofit lnSpcReduction="10000"/>
          </a:bodyPr>
          <a:lstStyle/>
          <a:p>
            <a:r>
              <a:rPr lang="en-US" dirty="0"/>
              <a:t>Students are Needed to help organize and </a:t>
            </a:r>
            <a:r>
              <a:rPr lang="en-US" dirty="0" smtClean="0"/>
              <a:t>Execute </a:t>
            </a:r>
            <a:r>
              <a:rPr lang="en-US" dirty="0"/>
              <a:t>the different liturgical celebrations here at Assumption.</a:t>
            </a:r>
          </a:p>
          <a:p>
            <a:r>
              <a:rPr lang="en-US" dirty="0"/>
              <a:t>Whether your calling is to EM, Usher, Read, or cantor at the masses or to organize and contribute to different service opportunities- we would love your help! </a:t>
            </a:r>
          </a:p>
        </p:txBody>
      </p:sp>
    </p:spTree>
    <p:extLst>
      <p:ext uri="{BB962C8B-B14F-4D97-AF65-F5344CB8AC3E}">
        <p14:creationId xmlns:p14="http://schemas.microsoft.com/office/powerpoint/2010/main" val="1642357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93643" y="376517"/>
            <a:ext cx="4126860" cy="2205318"/>
          </a:xfrm>
          <a:prstGeom prst="rect">
            <a:avLst/>
          </a:prstGeom>
        </p:spPr>
      </p:pic>
      <p:sp>
        <p:nvSpPr>
          <p:cNvPr id="3" name="Content Placeholder 2"/>
          <p:cNvSpPr>
            <a:spLocks noGrp="1"/>
          </p:cNvSpPr>
          <p:nvPr>
            <p:ph sz="quarter" idx="13"/>
          </p:nvPr>
        </p:nvSpPr>
        <p:spPr/>
        <p:txBody>
          <a:bodyPr/>
          <a:lstStyle/>
          <a:p>
            <a:r>
              <a:rPr lang="en-US" dirty="0"/>
              <a:t>MODERATOR: Jake </a:t>
            </a:r>
            <a:r>
              <a:rPr lang="en-US" dirty="0" err="1"/>
              <a:t>Timm</a:t>
            </a:r>
            <a:endParaRPr lang="en-US" dirty="0"/>
          </a:p>
          <a:p>
            <a:r>
              <a:rPr lang="en-US" dirty="0"/>
              <a:t>Anyone interested in joining FCA should stop by Mr. </a:t>
            </a:r>
            <a:r>
              <a:rPr lang="en-US" dirty="0" err="1"/>
              <a:t>Timm's</a:t>
            </a:r>
            <a:r>
              <a:rPr lang="en-US" dirty="0"/>
              <a:t> room </a:t>
            </a:r>
            <a:r>
              <a:rPr lang="en-US" dirty="0" smtClean="0"/>
              <a:t>(B5)to </a:t>
            </a:r>
            <a:r>
              <a:rPr lang="en-US" dirty="0"/>
              <a:t>receive more information.</a:t>
            </a:r>
          </a:p>
          <a:p>
            <a:r>
              <a:rPr lang="en-US" dirty="0"/>
              <a:t>We will have our first meeting on Thursday September 9th, before school at 7:15 in B5 (Mr. </a:t>
            </a:r>
            <a:r>
              <a:rPr lang="en-US" dirty="0" err="1"/>
              <a:t>Timm's</a:t>
            </a:r>
            <a:r>
              <a:rPr lang="en-US" dirty="0"/>
              <a:t> room) to discuss the school year's activities.</a:t>
            </a:r>
          </a:p>
        </p:txBody>
      </p:sp>
      <p:sp>
        <p:nvSpPr>
          <p:cNvPr id="4" name="Text Placeholder 3"/>
          <p:cNvSpPr>
            <a:spLocks noGrp="1"/>
          </p:cNvSpPr>
          <p:nvPr>
            <p:ph type="body" sz="half" idx="2"/>
          </p:nvPr>
        </p:nvSpPr>
        <p:spPr/>
        <p:txBody>
          <a:bodyPr/>
          <a:lstStyle/>
          <a:p>
            <a:r>
              <a:rPr lang="en-US"/>
              <a:t>FCA (Fellowship of Christian Athletes) is a group that combines and looks at our faith life in how it relates to Athletics. We meet every few weeks to discuss how we can better compete for the glory of god.</a:t>
            </a:r>
          </a:p>
        </p:txBody>
      </p:sp>
    </p:spTree>
    <p:extLst>
      <p:ext uri="{BB962C8B-B14F-4D97-AF65-F5344CB8AC3E}">
        <p14:creationId xmlns:p14="http://schemas.microsoft.com/office/powerpoint/2010/main" val="442996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93641" y="336176"/>
            <a:ext cx="4126861" cy="2109507"/>
          </a:xfrm>
          <a:prstGeom prst="rect">
            <a:avLst/>
          </a:prstGeom>
        </p:spPr>
      </p:pic>
      <p:sp>
        <p:nvSpPr>
          <p:cNvPr id="3" name="Content Placeholder 2"/>
          <p:cNvSpPr>
            <a:spLocks noGrp="1"/>
          </p:cNvSpPr>
          <p:nvPr>
            <p:ph sz="quarter" idx="13"/>
          </p:nvPr>
        </p:nvSpPr>
        <p:spPr/>
        <p:txBody>
          <a:bodyPr/>
          <a:lstStyle/>
          <a:p>
            <a:r>
              <a:rPr lang="en-US" dirty="0" err="1"/>
              <a:t>MODErator</a:t>
            </a:r>
            <a:r>
              <a:rPr lang="en-US" dirty="0"/>
              <a:t>: TBD</a:t>
            </a:r>
          </a:p>
          <a:p>
            <a:r>
              <a:rPr lang="en-US" dirty="0"/>
              <a:t>***The school is currently looking for a volunteer </a:t>
            </a:r>
            <a:r>
              <a:rPr lang="en-US" dirty="0" smtClean="0"/>
              <a:t>(preferably with </a:t>
            </a:r>
            <a:r>
              <a:rPr lang="en-US" dirty="0"/>
              <a:t>legal experience) to coach mock trial.  Mock trial practices typically begin in the October timeframe.  Please email </a:t>
            </a:r>
            <a:r>
              <a:rPr lang="en-US" dirty="0" smtClean="0"/>
              <a:t>MRS. </a:t>
            </a:r>
            <a:r>
              <a:rPr lang="en-US" dirty="0" err="1" smtClean="0"/>
              <a:t>bridget</a:t>
            </a:r>
            <a:r>
              <a:rPr lang="en-US" dirty="0" smtClean="0"/>
              <a:t> </a:t>
            </a:r>
            <a:r>
              <a:rPr lang="en-US" dirty="0"/>
              <a:t>murphy at </a:t>
            </a:r>
            <a:r>
              <a:rPr lang="en-US" dirty="0" smtClean="0"/>
              <a:t>bridget.murphy@assumptionhigh.org</a:t>
            </a:r>
            <a:endParaRPr lang="en-US" dirty="0"/>
          </a:p>
        </p:txBody>
      </p:sp>
      <p:sp>
        <p:nvSpPr>
          <p:cNvPr id="4" name="Text Placeholder 3"/>
          <p:cNvSpPr>
            <a:spLocks noGrp="1"/>
          </p:cNvSpPr>
          <p:nvPr>
            <p:ph type="body" sz="half" idx="2"/>
          </p:nvPr>
        </p:nvSpPr>
        <p:spPr/>
        <p:txBody>
          <a:bodyPr>
            <a:normAutofit fontScale="92500" lnSpcReduction="20000"/>
          </a:bodyPr>
          <a:lstStyle/>
          <a:p>
            <a:pPr algn="l"/>
            <a:r>
              <a:rPr lang="en-US">
                <a:solidFill>
                  <a:srgbClr val="12263F"/>
                </a:solidFill>
                <a:latin typeface="Cerebri Sans"/>
              </a:rPr>
              <a:t>students prepare legal cases that they then present, as a team, in front of a judge. This process lends itself to the development of many crucial skills, from teamwork, to critical analysis, to writing, and beyond.</a:t>
            </a:r>
          </a:p>
          <a:p>
            <a:pPr algn="l"/>
            <a:r>
              <a:rPr lang="en-US">
                <a:solidFill>
                  <a:srgbClr val="12263F"/>
                </a:solidFill>
                <a:latin typeface="Cerebri Sans"/>
              </a:rPr>
              <a:t> </a:t>
            </a:r>
          </a:p>
          <a:p>
            <a:endParaRPr lang="en-US"/>
          </a:p>
        </p:txBody>
      </p:sp>
    </p:spTree>
    <p:extLst>
      <p:ext uri="{BB962C8B-B14F-4D97-AF65-F5344CB8AC3E}">
        <p14:creationId xmlns:p14="http://schemas.microsoft.com/office/powerpoint/2010/main" val="1758716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3816" y="326572"/>
            <a:ext cx="4409259" cy="3057291"/>
          </a:xfrm>
          <a:prstGeom prst="rect">
            <a:avLst/>
          </a:prstGeom>
        </p:spPr>
      </p:pic>
      <p:sp>
        <p:nvSpPr>
          <p:cNvPr id="2" name="Title 1"/>
          <p:cNvSpPr>
            <a:spLocks noGrp="1"/>
          </p:cNvSpPr>
          <p:nvPr>
            <p:ph type="title"/>
          </p:nvPr>
        </p:nvSpPr>
        <p:spPr>
          <a:xfrm>
            <a:off x="496389" y="685799"/>
            <a:ext cx="4324114" cy="2801983"/>
          </a:xfrm>
        </p:spPr>
        <p:txBody>
          <a:bodyPr/>
          <a:lstStyle/>
          <a:p>
            <a:r>
              <a:rPr lang="en-US"/>
              <a:t>   </a:t>
            </a:r>
          </a:p>
        </p:txBody>
      </p:sp>
      <p:sp>
        <p:nvSpPr>
          <p:cNvPr id="3" name="Content Placeholder 2"/>
          <p:cNvSpPr>
            <a:spLocks noGrp="1"/>
          </p:cNvSpPr>
          <p:nvPr>
            <p:ph sz="quarter" idx="13"/>
          </p:nvPr>
        </p:nvSpPr>
        <p:spPr/>
        <p:txBody>
          <a:bodyPr>
            <a:normAutofit fontScale="40000" lnSpcReduction="20000"/>
          </a:bodyPr>
          <a:lstStyle/>
          <a:p>
            <a:pPr marL="0" indent="0">
              <a:buNone/>
            </a:pPr>
            <a:endParaRPr lang="en-US" dirty="0"/>
          </a:p>
          <a:p>
            <a:pPr marL="0" indent="0">
              <a:buNone/>
            </a:pPr>
            <a:r>
              <a:rPr lang="en-US" sz="4300" b="1" dirty="0">
                <a:latin typeface="Calibri" panose="020F0502020204030204" pitchFamily="34" charset="0"/>
                <a:cs typeface="Calibri" panose="020F0502020204030204" pitchFamily="34" charset="0"/>
              </a:rPr>
              <a:t>Moderator of Club:</a:t>
            </a:r>
            <a:r>
              <a:rPr lang="en-US" sz="4300" dirty="0">
                <a:latin typeface="Calibri" panose="020F0502020204030204" pitchFamily="34" charset="0"/>
                <a:cs typeface="Calibri" panose="020F0502020204030204" pitchFamily="34" charset="0"/>
              </a:rPr>
              <a:t>    Mrs. Smyth and Mrs. Lamp</a:t>
            </a:r>
          </a:p>
          <a:p>
            <a:pPr marL="0" indent="0">
              <a:buNone/>
            </a:pPr>
            <a:r>
              <a:rPr lang="en-US" sz="4300" b="1" dirty="0">
                <a:latin typeface="Calibri"/>
                <a:cs typeface="Calibri"/>
              </a:rPr>
              <a:t>Moderator's Contact Information:</a:t>
            </a:r>
            <a:endParaRPr lang="en-US" dirty="0"/>
          </a:p>
          <a:p>
            <a:pPr marL="0" indent="0">
              <a:buNone/>
            </a:pPr>
            <a:r>
              <a:rPr lang="en-US" sz="4300" dirty="0">
                <a:latin typeface="Calibri" panose="020F0502020204030204" pitchFamily="34" charset="0"/>
                <a:cs typeface="Calibri" panose="020F0502020204030204" pitchFamily="34" charset="0"/>
              </a:rPr>
              <a:t>     Room </a:t>
            </a:r>
            <a:r>
              <a:rPr lang="en-US" sz="4300" b="1" dirty="0">
                <a:latin typeface="Calibri" panose="020F0502020204030204" pitchFamily="34" charset="0"/>
                <a:cs typeface="Calibri" panose="020F0502020204030204" pitchFamily="34" charset="0"/>
              </a:rPr>
              <a:t>(e-6)</a:t>
            </a:r>
            <a:r>
              <a:rPr lang="en-US" sz="4300" dirty="0">
                <a:latin typeface="Calibri" panose="020F0502020204030204" pitchFamily="34" charset="0"/>
                <a:cs typeface="Calibri" panose="020F0502020204030204" pitchFamily="34" charset="0"/>
              </a:rPr>
              <a:t>     Bridget.smyth@assumptionhigh.org</a:t>
            </a:r>
          </a:p>
          <a:p>
            <a:pPr marL="0" indent="0">
              <a:buNone/>
            </a:pPr>
            <a:r>
              <a:rPr lang="en-US" sz="4300" b="1" dirty="0">
                <a:latin typeface="Calibri" panose="020F0502020204030204" pitchFamily="34" charset="0"/>
                <a:cs typeface="Calibri" panose="020F0502020204030204" pitchFamily="34" charset="0"/>
              </a:rPr>
              <a:t>When and Where Meetings Take Place: </a:t>
            </a:r>
            <a:endParaRPr lang="en-US" sz="4300" dirty="0">
              <a:latin typeface="Calibri" panose="020F0502020204030204" pitchFamily="34" charset="0"/>
              <a:cs typeface="Calibri" panose="020F0502020204030204" pitchFamily="34" charset="0"/>
            </a:endParaRPr>
          </a:p>
          <a:p>
            <a:pPr marL="0" indent="0">
              <a:buNone/>
            </a:pPr>
            <a:r>
              <a:rPr lang="en-US" sz="4300" dirty="0">
                <a:latin typeface="Calibri" panose="020F0502020204030204" pitchFamily="34" charset="0"/>
                <a:cs typeface="Calibri" panose="020F0502020204030204" pitchFamily="34" charset="0"/>
              </a:rPr>
              <a:t>     Carroll Lab, First Thursday of the month, 2:50-3:30</a:t>
            </a:r>
          </a:p>
          <a:p>
            <a:pPr marL="0" indent="0">
              <a:buNone/>
            </a:pPr>
            <a:r>
              <a:rPr lang="en-US" sz="4300" b="1" dirty="0">
                <a:latin typeface="Calibri" panose="020F0502020204030204" pitchFamily="34" charset="0"/>
                <a:cs typeface="Calibri" panose="020F0502020204030204" pitchFamily="34" charset="0"/>
              </a:rPr>
              <a:t>Student Officers: </a:t>
            </a:r>
            <a:endParaRPr lang="en-US" sz="4300" dirty="0">
              <a:latin typeface="Calibri" panose="020F0502020204030204" pitchFamily="34" charset="0"/>
              <a:cs typeface="Calibri" panose="020F0502020204030204" pitchFamily="34" charset="0"/>
            </a:endParaRPr>
          </a:p>
          <a:p>
            <a:pPr marL="0" indent="0">
              <a:buNone/>
            </a:pPr>
            <a:r>
              <a:rPr lang="en-US" sz="4300" b="1" dirty="0">
                <a:latin typeface="Calibri" panose="020F0502020204030204" pitchFamily="34" charset="0"/>
                <a:cs typeface="Calibri" panose="020F0502020204030204" pitchFamily="34" charset="0"/>
              </a:rPr>
              <a:t>President:</a:t>
            </a:r>
            <a:r>
              <a:rPr lang="en-US" sz="4300" dirty="0">
                <a:latin typeface="Calibri" panose="020F0502020204030204" pitchFamily="34" charset="0"/>
                <a:cs typeface="Calibri" panose="020F0502020204030204" pitchFamily="34" charset="0"/>
              </a:rPr>
              <a:t> Emily </a:t>
            </a:r>
            <a:r>
              <a:rPr lang="en-US" sz="4300" dirty="0" err="1">
                <a:latin typeface="Calibri" panose="020F0502020204030204" pitchFamily="34" charset="0"/>
                <a:cs typeface="Calibri" panose="020F0502020204030204" pitchFamily="34" charset="0"/>
              </a:rPr>
              <a:t>Wichelmann</a:t>
            </a:r>
            <a:r>
              <a:rPr lang="en-US" sz="4300" dirty="0">
                <a:latin typeface="Calibri" panose="020F0502020204030204" pitchFamily="34" charset="0"/>
                <a:cs typeface="Calibri" panose="020F0502020204030204" pitchFamily="34" charset="0"/>
              </a:rPr>
              <a:t> (</a:t>
            </a:r>
            <a:r>
              <a:rPr lang="en-US" sz="4300" u="sng" dirty="0">
                <a:latin typeface="Calibri" panose="020F0502020204030204" pitchFamily="34" charset="0"/>
                <a:cs typeface="Calibri" panose="020F0502020204030204" pitchFamily="34" charset="0"/>
                <a:hlinkClick r:id="rId3"/>
              </a:rPr>
              <a:t>emily.wichelmann@assumptionhigh.org</a:t>
            </a:r>
            <a:r>
              <a:rPr lang="en-US" sz="4300" dirty="0">
                <a:latin typeface="Calibri" panose="020F0502020204030204" pitchFamily="34" charset="0"/>
                <a:cs typeface="Calibri" panose="020F0502020204030204" pitchFamily="34" charset="0"/>
              </a:rPr>
              <a:t>)</a:t>
            </a:r>
          </a:p>
          <a:p>
            <a:pPr marL="0" indent="0">
              <a:buNone/>
            </a:pPr>
            <a:r>
              <a:rPr lang="en-US" sz="4300" b="1" dirty="0">
                <a:latin typeface="Calibri" panose="020F0502020204030204" pitchFamily="34" charset="0"/>
                <a:cs typeface="Calibri" panose="020F0502020204030204" pitchFamily="34" charset="0"/>
              </a:rPr>
              <a:t>Vice President:</a:t>
            </a:r>
            <a:r>
              <a:rPr lang="en-US" sz="4300" dirty="0">
                <a:latin typeface="Calibri" panose="020F0502020204030204" pitchFamily="34" charset="0"/>
                <a:cs typeface="Calibri" panose="020F0502020204030204" pitchFamily="34" charset="0"/>
              </a:rPr>
              <a:t> Ella </a:t>
            </a:r>
            <a:r>
              <a:rPr lang="en-US" sz="4300" dirty="0" err="1" smtClean="0">
                <a:latin typeface="Calibri" panose="020F0502020204030204" pitchFamily="34" charset="0"/>
                <a:cs typeface="Calibri" panose="020F0502020204030204" pitchFamily="34" charset="0"/>
              </a:rPr>
              <a:t>DiIulio</a:t>
            </a:r>
            <a:r>
              <a:rPr lang="en-US" sz="4300" dirty="0" smtClean="0">
                <a:latin typeface="Calibri" panose="020F0502020204030204" pitchFamily="34" charset="0"/>
                <a:cs typeface="Calibri" panose="020F0502020204030204" pitchFamily="34" charset="0"/>
              </a:rPr>
              <a:t> </a:t>
            </a:r>
            <a:endParaRPr lang="en-US" sz="4300" dirty="0">
              <a:latin typeface="Calibri" panose="020F0502020204030204" pitchFamily="34" charset="0"/>
              <a:cs typeface="Calibri" panose="020F0502020204030204" pitchFamily="34" charset="0"/>
            </a:endParaRPr>
          </a:p>
          <a:p>
            <a:pPr marL="0" indent="0">
              <a:buNone/>
            </a:pPr>
            <a:r>
              <a:rPr lang="en-US" sz="4300" dirty="0">
                <a:latin typeface="Calibri" panose="020F0502020204030204" pitchFamily="34" charset="0"/>
                <a:cs typeface="Calibri" panose="020F0502020204030204" pitchFamily="34" charset="0"/>
              </a:rPr>
              <a:t> (</a:t>
            </a:r>
            <a:r>
              <a:rPr lang="en-US" sz="4300" u="sng" dirty="0" smtClean="0">
                <a:latin typeface="Calibri" panose="020F0502020204030204" pitchFamily="34" charset="0"/>
                <a:cs typeface="Calibri" panose="020F0502020204030204" pitchFamily="34" charset="0"/>
                <a:hlinkClick r:id="rId4"/>
              </a:rPr>
              <a:t>ella.diIulio@assumptionhigh.org</a:t>
            </a:r>
            <a:r>
              <a:rPr lang="en-US" sz="4300" dirty="0">
                <a:latin typeface="Calibri" panose="020F0502020204030204" pitchFamily="34" charset="0"/>
                <a:cs typeface="Calibri" panose="020F0502020204030204" pitchFamily="34" charset="0"/>
              </a:rPr>
              <a:t>) </a:t>
            </a:r>
          </a:p>
          <a:p>
            <a:pPr marL="0" indent="0">
              <a:buNone/>
            </a:pPr>
            <a:r>
              <a:rPr lang="en-US" sz="4300" b="1" dirty="0">
                <a:latin typeface="Calibri"/>
                <a:cs typeface="Calibri"/>
              </a:rPr>
              <a:t>First Meeting:</a:t>
            </a:r>
            <a:r>
              <a:rPr lang="en-US" sz="4300" dirty="0">
                <a:latin typeface="Calibri"/>
                <a:cs typeface="Calibri"/>
              </a:rPr>
              <a:t>     September 2, 2021 2:55-3:30, E6</a:t>
            </a:r>
          </a:p>
          <a:p>
            <a:endParaRPr lang="en-US" dirty="0"/>
          </a:p>
        </p:txBody>
      </p:sp>
      <p:sp>
        <p:nvSpPr>
          <p:cNvPr id="4" name="Text Placeholder 3"/>
          <p:cNvSpPr>
            <a:spLocks noGrp="1"/>
          </p:cNvSpPr>
          <p:nvPr>
            <p:ph type="body" sz="half" idx="2"/>
          </p:nvPr>
        </p:nvSpPr>
        <p:spPr>
          <a:xfrm>
            <a:off x="693642" y="3487783"/>
            <a:ext cx="4126861" cy="1886802"/>
          </a:xfrm>
        </p:spPr>
        <p:txBody>
          <a:bodyPr>
            <a:normAutofit/>
          </a:bodyPr>
          <a:lstStyle/>
          <a:p>
            <a:r>
              <a:rPr lang="en-US">
                <a:latin typeface="Calibri"/>
                <a:cs typeface="Calibri"/>
              </a:rPr>
              <a:t>Each Month, students will Vote to decide upon a book/books to read.</a:t>
            </a:r>
            <a:endParaRPr lang="en-US">
              <a:latin typeface="Impact" panose="020B0806030902050204"/>
              <a:cs typeface="Calibri"/>
            </a:endParaRPr>
          </a:p>
          <a:p>
            <a:r>
              <a:rPr lang="en-US">
                <a:latin typeface="Calibri"/>
                <a:cs typeface="Calibri"/>
              </a:rPr>
              <a:t>The following month, we will meet and discuss the chosen novel(s) over pizza and snacks!</a:t>
            </a:r>
            <a:endParaRPr lang="en-US"/>
          </a:p>
          <a:p>
            <a:endParaRPr lang="en-US"/>
          </a:p>
        </p:txBody>
      </p:sp>
    </p:spTree>
    <p:extLst>
      <p:ext uri="{BB962C8B-B14F-4D97-AF65-F5344CB8AC3E}">
        <p14:creationId xmlns:p14="http://schemas.microsoft.com/office/powerpoint/2010/main" val="3854163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93642" y="349624"/>
            <a:ext cx="4126861" cy="2501152"/>
          </a:xfrm>
          <a:prstGeom prst="rect">
            <a:avLst/>
          </a:prstGeom>
        </p:spPr>
      </p:pic>
      <p:sp>
        <p:nvSpPr>
          <p:cNvPr id="3" name="Content Placeholder 2"/>
          <p:cNvSpPr>
            <a:spLocks noGrp="1"/>
          </p:cNvSpPr>
          <p:nvPr>
            <p:ph sz="quarter" idx="13"/>
          </p:nvPr>
        </p:nvSpPr>
        <p:spPr/>
        <p:txBody>
          <a:bodyPr>
            <a:normAutofit fontScale="47500" lnSpcReduction="20000"/>
          </a:bodyPr>
          <a:lstStyle/>
          <a:p>
            <a:r>
              <a:rPr lang="en-US" sz="2500">
                <a:latin typeface="Calibri" panose="020F0502020204030204" pitchFamily="34" charset="0"/>
                <a:cs typeface="Calibri" panose="020F0502020204030204" pitchFamily="34" charset="0"/>
              </a:rPr>
              <a:t>Moderator: David Simpson</a:t>
            </a:r>
          </a:p>
          <a:p>
            <a:pPr marL="0" indent="0">
              <a:buNone/>
            </a:pPr>
            <a:endParaRPr lang="en-US" sz="2500">
              <a:latin typeface="Calibri" panose="020F0502020204030204" pitchFamily="34" charset="0"/>
              <a:cs typeface="Calibri" panose="020F0502020204030204" pitchFamily="34" charset="0"/>
            </a:endParaRPr>
          </a:p>
          <a:p>
            <a:r>
              <a:rPr lang="en-US" sz="2500">
                <a:latin typeface="Calibri" panose="020F0502020204030204" pitchFamily="34" charset="0"/>
                <a:cs typeface="Calibri" panose="020F0502020204030204" pitchFamily="34" charset="0"/>
              </a:rPr>
              <a:t>LOCATION:  B-1, S-2(Robotics lab)</a:t>
            </a:r>
          </a:p>
          <a:p>
            <a:r>
              <a:rPr lang="en-US" sz="2500">
                <a:latin typeface="Calibri" panose="020F0502020204030204" pitchFamily="34" charset="0"/>
                <a:cs typeface="Calibri" panose="020F0502020204030204" pitchFamily="34" charset="0"/>
              </a:rPr>
              <a:t>Any student interested in this club is welcome, especially students interested in post-high studies involving engineering, software development and design and construction of electronic and mechanical devices.</a:t>
            </a:r>
          </a:p>
          <a:p>
            <a:pPr marL="0" indent="0">
              <a:buNone/>
            </a:pPr>
            <a:endParaRPr lang="en-US" sz="2500">
              <a:latin typeface="Calibri" panose="020F0502020204030204" pitchFamily="34" charset="0"/>
              <a:cs typeface="Calibri" panose="020F0502020204030204" pitchFamily="34" charset="0"/>
            </a:endParaRPr>
          </a:p>
          <a:p>
            <a:r>
              <a:rPr lang="en-US" sz="2500">
                <a:latin typeface="Calibri" panose="020F0502020204030204" pitchFamily="34" charset="0"/>
                <a:cs typeface="Calibri" panose="020F0502020204030204" pitchFamily="34" charset="0"/>
              </a:rPr>
              <a:t>We compete in 6-8 events on Saturdays from November to February.</a:t>
            </a:r>
          </a:p>
          <a:p>
            <a:pPr marL="0" indent="0">
              <a:buNone/>
            </a:pPr>
            <a:endParaRPr lang="en-US" sz="2500">
              <a:latin typeface="Calibri" panose="020F0502020204030204" pitchFamily="34" charset="0"/>
              <a:cs typeface="Calibri" panose="020F0502020204030204" pitchFamily="34" charset="0"/>
            </a:endParaRPr>
          </a:p>
          <a:p>
            <a:r>
              <a:rPr lang="en-US" sz="2500">
                <a:latin typeface="Calibri" panose="020F0502020204030204" pitchFamily="34" charset="0"/>
                <a:cs typeface="Calibri" panose="020F0502020204030204" pitchFamily="34" charset="0"/>
              </a:rPr>
              <a:t>Meetings take place in S-2(Robotics lab) on Tuesdays and the occasional Saturday or Sunday if needed. </a:t>
            </a:r>
          </a:p>
          <a:p>
            <a:r>
              <a:rPr lang="en-US" sz="2500">
                <a:latin typeface="Calibri" panose="020F0502020204030204" pitchFamily="34" charset="0"/>
                <a:cs typeface="Calibri" panose="020F0502020204030204" pitchFamily="34" charset="0"/>
              </a:rPr>
              <a:t>Student officers: none, but head design engineer and head software engineer are titles to be earned.</a:t>
            </a:r>
          </a:p>
          <a:p>
            <a:pPr marL="0" indent="0">
              <a:buNone/>
            </a:pPr>
            <a:r>
              <a:rPr lang="en-US" sz="2500">
                <a:latin typeface="Calibri" panose="020F0502020204030204" pitchFamily="34" charset="0"/>
                <a:cs typeface="Calibri" panose="020F0502020204030204" pitchFamily="34" charset="0"/>
              </a:rPr>
              <a:t> </a:t>
            </a:r>
          </a:p>
          <a:p>
            <a:r>
              <a:rPr lang="en-US" sz="2500">
                <a:latin typeface="Calibri" panose="020F0502020204030204" pitchFamily="34" charset="0"/>
                <a:cs typeface="Calibri" panose="020F0502020204030204" pitchFamily="34" charset="0"/>
              </a:rPr>
              <a:t>1</a:t>
            </a:r>
            <a:r>
              <a:rPr lang="en-US" sz="2500" baseline="30000">
                <a:latin typeface="Calibri" panose="020F0502020204030204" pitchFamily="34" charset="0"/>
                <a:cs typeface="Calibri" panose="020F0502020204030204" pitchFamily="34" charset="0"/>
              </a:rPr>
              <a:t>st</a:t>
            </a:r>
            <a:r>
              <a:rPr lang="en-US" sz="2500">
                <a:latin typeface="Calibri" panose="020F0502020204030204" pitchFamily="34" charset="0"/>
                <a:cs typeface="Calibri" panose="020F0502020204030204" pitchFamily="34" charset="0"/>
              </a:rPr>
              <a:t> meeting Tuesday August 31</a:t>
            </a:r>
            <a:r>
              <a:rPr lang="en-US" sz="2500" baseline="30000">
                <a:latin typeface="Calibri" panose="020F0502020204030204" pitchFamily="34" charset="0"/>
                <a:cs typeface="Calibri" panose="020F0502020204030204" pitchFamily="34" charset="0"/>
              </a:rPr>
              <a:t>st</a:t>
            </a:r>
            <a:r>
              <a:rPr lang="en-US" sz="2500">
                <a:latin typeface="Calibri" panose="020F0502020204030204" pitchFamily="34" charset="0"/>
                <a:cs typeface="Calibri" panose="020F0502020204030204" pitchFamily="34" charset="0"/>
              </a:rPr>
              <a:t> in B-1 at 2:55pm</a:t>
            </a:r>
          </a:p>
          <a:p>
            <a:endParaRPr lang="en-US"/>
          </a:p>
        </p:txBody>
      </p:sp>
      <p:sp>
        <p:nvSpPr>
          <p:cNvPr id="4" name="Text Placeholder 3"/>
          <p:cNvSpPr>
            <a:spLocks noGrp="1"/>
          </p:cNvSpPr>
          <p:nvPr>
            <p:ph type="body" sz="half" idx="2"/>
          </p:nvPr>
        </p:nvSpPr>
        <p:spPr/>
        <p:txBody>
          <a:bodyPr/>
          <a:lstStyle/>
          <a:p>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Robotics is a competitive club where students design, build, and program a robot to compete with other robots in completing various goals and tasks.</a:t>
            </a:r>
          </a:p>
          <a:p>
            <a:endParaRPr lang="en-US"/>
          </a:p>
        </p:txBody>
      </p:sp>
    </p:spTree>
    <p:extLst>
      <p:ext uri="{BB962C8B-B14F-4D97-AF65-F5344CB8AC3E}">
        <p14:creationId xmlns:p14="http://schemas.microsoft.com/office/powerpoint/2010/main" val="248467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87383" y="226293"/>
            <a:ext cx="4415400" cy="2830416"/>
          </a:xfrm>
          <a:prstGeom prst="rect">
            <a:avLst/>
          </a:prstGeom>
        </p:spPr>
      </p:pic>
      <p:sp>
        <p:nvSpPr>
          <p:cNvPr id="2" name="Title 1"/>
          <p:cNvSpPr>
            <a:spLocks noGrp="1"/>
          </p:cNvSpPr>
          <p:nvPr>
            <p:ph type="title"/>
          </p:nvPr>
        </p:nvSpPr>
        <p:spPr>
          <a:xfrm rot="10800000" flipV="1">
            <a:off x="693643" y="3161210"/>
            <a:ext cx="4126860" cy="2213375"/>
          </a:xfrm>
        </p:spPr>
        <p:txBody>
          <a:bodyPr>
            <a:noAutofit/>
          </a:bodyPr>
          <a:lstStyle/>
          <a:p>
            <a:r>
              <a:rPr lang="en-US" sz="2000" b="1">
                <a:solidFill>
                  <a:srgbClr val="201F1E"/>
                </a:solidFill>
                <a:latin typeface="Calibri" panose="020F0502020204030204" pitchFamily="34" charset="0"/>
              </a:rPr>
              <a:t>Pep Club is an amazing way to get involved in out of school sports and activities. We are involved in choosing themes for games and pep rallies, making posters for upcoming games, and being involved in school spirit activities</a:t>
            </a:r>
            <a:r>
              <a:rPr lang="en-US" sz="2000">
                <a:solidFill>
                  <a:srgbClr val="201F1E"/>
                </a:solidFill>
                <a:latin typeface="Calibri" panose="020F0502020204030204" pitchFamily="34" charset="0"/>
              </a:rPr>
              <a:t>.</a:t>
            </a:r>
            <a:endParaRPr lang="en-US" sz="2000"/>
          </a:p>
        </p:txBody>
      </p:sp>
      <p:sp>
        <p:nvSpPr>
          <p:cNvPr id="3" name="Content Placeholder 2"/>
          <p:cNvSpPr>
            <a:spLocks noGrp="1"/>
          </p:cNvSpPr>
          <p:nvPr>
            <p:ph sz="quarter" idx="13"/>
          </p:nvPr>
        </p:nvSpPr>
        <p:spPr>
          <a:xfrm>
            <a:off x="4996001" y="605590"/>
            <a:ext cx="6746243" cy="4899337"/>
          </a:xfrm>
        </p:spPr>
        <p:txBody>
          <a:bodyPr>
            <a:normAutofit fontScale="77500" lnSpcReduction="20000"/>
          </a:bodyPr>
          <a:lstStyle/>
          <a:p>
            <a:r>
              <a:rPr lang="en-US" sz="2400" b="1">
                <a:solidFill>
                  <a:srgbClr val="0C64C0"/>
                </a:solidFill>
                <a:latin typeface="inherit"/>
              </a:rPr>
              <a:t>Moderator of Club:</a:t>
            </a:r>
            <a:r>
              <a:rPr lang="en-US" sz="2400" b="1">
                <a:solidFill>
                  <a:srgbClr val="201F1E"/>
                </a:solidFill>
                <a:latin typeface="inherit"/>
              </a:rPr>
              <a:t> </a:t>
            </a:r>
            <a:r>
              <a:rPr lang="en-US" sz="2400" b="1" cap="none">
                <a:solidFill>
                  <a:srgbClr val="201F1E"/>
                </a:solidFill>
                <a:latin typeface="Arial"/>
                <a:cs typeface="Arial"/>
              </a:rPr>
              <a:t>Mrs. Susan Chanez</a:t>
            </a:r>
          </a:p>
          <a:p>
            <a:pPr marL="0" indent="0">
              <a:buNone/>
            </a:pPr>
            <a:endParaRPr lang="en-US">
              <a:solidFill>
                <a:srgbClr val="201F1E"/>
              </a:solidFill>
              <a:latin typeface="Segoe UI" panose="020B0502040204020203" pitchFamily="34" charset="0"/>
            </a:endParaRPr>
          </a:p>
          <a:p>
            <a:r>
              <a:rPr lang="en-US" sz="2400" b="1">
                <a:solidFill>
                  <a:srgbClr val="0C64C0"/>
                </a:solidFill>
                <a:latin typeface="inherit"/>
              </a:rPr>
              <a:t>Contact Information of Moderator: </a:t>
            </a:r>
          </a:p>
          <a:p>
            <a:pPr marL="0" indent="0">
              <a:buNone/>
            </a:pPr>
            <a:r>
              <a:rPr lang="en-US" sz="2400" b="1" cap="none">
                <a:solidFill>
                  <a:srgbClr val="201F1E"/>
                </a:solidFill>
                <a:latin typeface="Arial"/>
                <a:cs typeface="Arial"/>
                <a:hlinkClick r:id="rId3"/>
              </a:rPr>
              <a:t>susan.chanez@assumptionhigh.org</a:t>
            </a:r>
            <a:endParaRPr lang="en-US" cap="none">
              <a:solidFill>
                <a:srgbClr val="201F1E"/>
              </a:solidFill>
              <a:latin typeface="Arial"/>
              <a:cs typeface="Arial"/>
            </a:endParaRPr>
          </a:p>
          <a:p>
            <a:pPr marL="0" indent="0">
              <a:buNone/>
            </a:pPr>
            <a:endParaRPr lang="en-US">
              <a:solidFill>
                <a:srgbClr val="201F1E"/>
              </a:solidFill>
              <a:latin typeface="Segoe UI" panose="020B0502040204020203" pitchFamily="34" charset="0"/>
            </a:endParaRPr>
          </a:p>
          <a:p>
            <a:r>
              <a:rPr lang="en-US" sz="2400" b="1">
                <a:solidFill>
                  <a:srgbClr val="0C64C0"/>
                </a:solidFill>
                <a:latin typeface="inherit"/>
              </a:rPr>
              <a:t>Main Events of Club: </a:t>
            </a:r>
            <a:r>
              <a:rPr lang="en-US" b="1">
                <a:solidFill>
                  <a:srgbClr val="201F1E"/>
                </a:solidFill>
                <a:latin typeface="Segoe UI" panose="020B0502040204020203" pitchFamily="34" charset="0"/>
              </a:rPr>
              <a:t>Running pep rallies, Morning meetings to discuss upcoming games</a:t>
            </a:r>
            <a:endParaRPr lang="en-US">
              <a:solidFill>
                <a:srgbClr val="201F1E"/>
              </a:solidFill>
              <a:latin typeface="Segoe UI" panose="020B0502040204020203" pitchFamily="34" charset="0"/>
            </a:endParaRPr>
          </a:p>
          <a:p>
            <a:pPr marL="0" indent="0">
              <a:buNone/>
            </a:pPr>
            <a:endParaRPr lang="en-US">
              <a:solidFill>
                <a:srgbClr val="201F1E"/>
              </a:solidFill>
              <a:latin typeface="Segoe UI" panose="020B0502040204020203" pitchFamily="34" charset="0"/>
            </a:endParaRPr>
          </a:p>
          <a:p>
            <a:r>
              <a:rPr lang="en-US" sz="2400" b="1">
                <a:solidFill>
                  <a:srgbClr val="0C64C0"/>
                </a:solidFill>
                <a:latin typeface="inherit"/>
              </a:rPr>
              <a:t>When and Where Meetings Take Place: </a:t>
            </a:r>
            <a:r>
              <a:rPr lang="en-US" b="1">
                <a:solidFill>
                  <a:srgbClr val="201F1E"/>
                </a:solidFill>
                <a:latin typeface="Segoe UI" panose="020B0502040204020203" pitchFamily="34" charset="0"/>
              </a:rPr>
              <a:t>Carroll lab as needed to discuss upcoming events, usually 1 week before pep assembly</a:t>
            </a:r>
            <a:endParaRPr lang="en-US">
              <a:solidFill>
                <a:srgbClr val="201F1E"/>
              </a:solidFill>
              <a:latin typeface="Segoe UI" panose="020B0502040204020203" pitchFamily="34" charset="0"/>
            </a:endParaRPr>
          </a:p>
          <a:p>
            <a:pPr marL="0" indent="0">
              <a:buNone/>
            </a:pPr>
            <a:endParaRPr lang="en-US">
              <a:solidFill>
                <a:srgbClr val="201F1E"/>
              </a:solidFill>
              <a:latin typeface="Segoe UI" panose="020B0502040204020203" pitchFamily="34" charset="0"/>
            </a:endParaRPr>
          </a:p>
          <a:p>
            <a:r>
              <a:rPr lang="en-US" sz="2400" b="1">
                <a:solidFill>
                  <a:srgbClr val="0C64C0"/>
                </a:solidFill>
                <a:latin typeface="inherit"/>
              </a:rPr>
              <a:t>Next Meeting: </a:t>
            </a:r>
            <a:r>
              <a:rPr lang="en-US" sz="2400" b="1">
                <a:solidFill>
                  <a:srgbClr val="201F1E"/>
                </a:solidFill>
                <a:latin typeface="inherit"/>
              </a:rPr>
              <a:t>TBD</a:t>
            </a:r>
            <a:endParaRPr lang="en-US">
              <a:solidFill>
                <a:srgbClr val="201F1E"/>
              </a:solidFill>
              <a:latin typeface="Calibri" panose="020F0502020204030204" pitchFamily="34" charset="0"/>
            </a:endParaRPr>
          </a:p>
          <a:p>
            <a:endParaRPr lang="en-US"/>
          </a:p>
        </p:txBody>
      </p:sp>
    </p:spTree>
    <p:extLst>
      <p:ext uri="{BB962C8B-B14F-4D97-AF65-F5344CB8AC3E}">
        <p14:creationId xmlns:p14="http://schemas.microsoft.com/office/powerpoint/2010/main" val="3141836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93641" y="280177"/>
            <a:ext cx="4126862" cy="2428875"/>
          </a:xfrm>
          <a:prstGeom prst="rect">
            <a:avLst/>
          </a:prstGeom>
        </p:spPr>
      </p:pic>
      <p:sp>
        <p:nvSpPr>
          <p:cNvPr id="2" name="Title 1"/>
          <p:cNvSpPr>
            <a:spLocks noGrp="1"/>
          </p:cNvSpPr>
          <p:nvPr>
            <p:ph type="title"/>
          </p:nvPr>
        </p:nvSpPr>
        <p:spPr>
          <a:xfrm>
            <a:off x="693643" y="685799"/>
            <a:ext cx="4126860" cy="2318657"/>
          </a:xfrm>
        </p:spPr>
        <p:txBody>
          <a:bodyPr/>
          <a:lstStyle/>
          <a:p>
            <a:r>
              <a:rPr lang="en-US"/>
              <a:t>    </a:t>
            </a:r>
          </a:p>
        </p:txBody>
      </p:sp>
      <p:sp>
        <p:nvSpPr>
          <p:cNvPr id="3" name="Content Placeholder 2"/>
          <p:cNvSpPr>
            <a:spLocks noGrp="1"/>
          </p:cNvSpPr>
          <p:nvPr>
            <p:ph sz="quarter" idx="13"/>
          </p:nvPr>
        </p:nvSpPr>
        <p:spPr/>
        <p:txBody>
          <a:bodyPr>
            <a:normAutofit fontScale="55000" lnSpcReduction="20000"/>
          </a:bodyPr>
          <a:lstStyle/>
          <a:p>
            <a:r>
              <a:rPr lang="en-US" sz="2600" dirty="0">
                <a:solidFill>
                  <a:srgbClr val="201F1E"/>
                </a:solidFill>
                <a:latin typeface="Times New Roman" panose="02020603050405020304" pitchFamily="18" charset="0"/>
              </a:rPr>
              <a:t>ACT club meets </a:t>
            </a:r>
            <a:r>
              <a:rPr lang="en-US" sz="2600" b="1" dirty="0">
                <a:solidFill>
                  <a:srgbClr val="201F1E"/>
                </a:solidFill>
                <a:latin typeface="Times New Roman" panose="02020603050405020304" pitchFamily="18" charset="0"/>
              </a:rPr>
              <a:t>TUESDAYS</a:t>
            </a:r>
            <a:r>
              <a:rPr lang="en-US" sz="2600" dirty="0">
                <a:solidFill>
                  <a:srgbClr val="201F1E"/>
                </a:solidFill>
                <a:latin typeface="Times New Roman" panose="02020603050405020304" pitchFamily="18" charset="0"/>
              </a:rPr>
              <a:t> from </a:t>
            </a:r>
            <a:r>
              <a:rPr lang="en-US" sz="2600" dirty="0">
                <a:solidFill>
                  <a:srgbClr val="000000"/>
                </a:solidFill>
                <a:latin typeface="Times New Roman" panose="02020603050405020304" pitchFamily="18" charset="0"/>
              </a:rPr>
              <a:t>2:50</a:t>
            </a:r>
            <a:r>
              <a:rPr lang="en-US" sz="2600" dirty="0">
                <a:solidFill>
                  <a:srgbClr val="201F1E"/>
                </a:solidFill>
                <a:latin typeface="Times New Roman" panose="02020603050405020304" pitchFamily="18" charset="0"/>
              </a:rPr>
              <a:t> to 3:</a:t>
            </a:r>
            <a:r>
              <a:rPr lang="en-US" sz="2600" dirty="0">
                <a:solidFill>
                  <a:srgbClr val="000000"/>
                </a:solidFill>
                <a:latin typeface="Times New Roman" panose="02020603050405020304" pitchFamily="18" charset="0"/>
              </a:rPr>
              <a:t>10</a:t>
            </a:r>
            <a:r>
              <a:rPr lang="en-US" sz="2600" dirty="0">
                <a:solidFill>
                  <a:srgbClr val="201F1E"/>
                </a:solidFill>
                <a:latin typeface="Times New Roman" panose="02020603050405020304" pitchFamily="18" charset="0"/>
              </a:rPr>
              <a:t>. </a:t>
            </a:r>
            <a:r>
              <a:rPr lang="en-US" sz="2600" u="sng" dirty="0">
                <a:solidFill>
                  <a:srgbClr val="201F1E"/>
                </a:solidFill>
                <a:latin typeface="Times New Roman" panose="02020603050405020304" pitchFamily="18" charset="0"/>
              </a:rPr>
              <a:t>It is important to show up to ACT Club as frequently as possible before you take the ACT test</a:t>
            </a:r>
            <a:r>
              <a:rPr lang="en-US" sz="2600" dirty="0">
                <a:solidFill>
                  <a:srgbClr val="201F1E"/>
                </a:solidFill>
                <a:latin typeface="Times New Roman" panose="02020603050405020304" pitchFamily="18" charset="0"/>
              </a:rPr>
              <a:t>.</a:t>
            </a:r>
            <a:endParaRPr lang="en-US" sz="2600" dirty="0">
              <a:solidFill>
                <a:srgbClr val="201F1E"/>
              </a:solidFill>
              <a:latin typeface="Calibri" panose="020F0502020204030204" pitchFamily="34" charset="0"/>
            </a:endParaRPr>
          </a:p>
          <a:p>
            <a:pPr marL="0" indent="0">
              <a:buNone/>
            </a:pPr>
            <a:r>
              <a:rPr lang="en-US" sz="2600" dirty="0">
                <a:solidFill>
                  <a:srgbClr val="201F1E"/>
                </a:solidFill>
                <a:latin typeface="Calibri" panose="020F0502020204030204" pitchFamily="34" charset="0"/>
              </a:rPr>
              <a:t> </a:t>
            </a:r>
          </a:p>
          <a:p>
            <a:r>
              <a:rPr lang="en-US" sz="2600" dirty="0">
                <a:solidFill>
                  <a:srgbClr val="201F1E"/>
                </a:solidFill>
                <a:latin typeface="Calibri" panose="020F0502020204030204" pitchFamily="34" charset="0"/>
              </a:rPr>
              <a:t>1</a:t>
            </a:r>
            <a:r>
              <a:rPr lang="en-US" sz="2600" baseline="30000" dirty="0">
                <a:solidFill>
                  <a:srgbClr val="201F1E"/>
                </a:solidFill>
                <a:latin typeface="Calibri" panose="020F0502020204030204" pitchFamily="34" charset="0"/>
              </a:rPr>
              <a:t>st</a:t>
            </a:r>
            <a:r>
              <a:rPr lang="en-US" sz="2600" dirty="0">
                <a:solidFill>
                  <a:srgbClr val="201F1E"/>
                </a:solidFill>
                <a:latin typeface="Calibri" panose="020F0502020204030204" pitchFamily="34" charset="0"/>
              </a:rPr>
              <a:t> Tuesday of the month- Reading with Mrs. Smyth in E-6</a:t>
            </a:r>
          </a:p>
          <a:p>
            <a:r>
              <a:rPr lang="en-US" sz="2600" dirty="0">
                <a:solidFill>
                  <a:srgbClr val="201F1E"/>
                </a:solidFill>
                <a:latin typeface="Calibri" panose="020F0502020204030204" pitchFamily="34" charset="0"/>
              </a:rPr>
              <a:t>2</a:t>
            </a:r>
            <a:r>
              <a:rPr lang="en-US" sz="2600" baseline="30000" dirty="0">
                <a:solidFill>
                  <a:srgbClr val="201F1E"/>
                </a:solidFill>
                <a:latin typeface="Calibri" panose="020F0502020204030204" pitchFamily="34" charset="0"/>
              </a:rPr>
              <a:t>nd</a:t>
            </a:r>
            <a:r>
              <a:rPr lang="en-US" sz="2600" dirty="0">
                <a:solidFill>
                  <a:srgbClr val="201F1E"/>
                </a:solidFill>
                <a:latin typeface="Calibri" panose="020F0502020204030204" pitchFamily="34" charset="0"/>
              </a:rPr>
              <a:t> Tuesday of the month- Math with Mr. Buchanan </a:t>
            </a:r>
            <a:r>
              <a:rPr lang="en-US" sz="2600" dirty="0" smtClean="0">
                <a:solidFill>
                  <a:srgbClr val="201F1E"/>
                </a:solidFill>
                <a:latin typeface="Calibri" panose="020F0502020204030204" pitchFamily="34" charset="0"/>
              </a:rPr>
              <a:t>(A1)</a:t>
            </a:r>
            <a:endParaRPr lang="en-US" sz="2600" dirty="0">
              <a:solidFill>
                <a:srgbClr val="201F1E"/>
              </a:solidFill>
              <a:latin typeface="Calibri" panose="020F0502020204030204" pitchFamily="34" charset="0"/>
            </a:endParaRPr>
          </a:p>
          <a:p>
            <a:r>
              <a:rPr lang="en-US" sz="2600" dirty="0">
                <a:solidFill>
                  <a:srgbClr val="201F1E"/>
                </a:solidFill>
                <a:latin typeface="Calibri" panose="020F0502020204030204" pitchFamily="34" charset="0"/>
              </a:rPr>
              <a:t>3</a:t>
            </a:r>
            <a:r>
              <a:rPr lang="en-US" sz="2600" baseline="30000" dirty="0">
                <a:solidFill>
                  <a:srgbClr val="201F1E"/>
                </a:solidFill>
                <a:latin typeface="Calibri" panose="020F0502020204030204" pitchFamily="34" charset="0"/>
              </a:rPr>
              <a:t>rd</a:t>
            </a:r>
            <a:r>
              <a:rPr lang="en-US" sz="2600" dirty="0">
                <a:solidFill>
                  <a:srgbClr val="201F1E"/>
                </a:solidFill>
                <a:latin typeface="Calibri" panose="020F0502020204030204" pitchFamily="34" charset="0"/>
              </a:rPr>
              <a:t> Tuesday of the month- Science with Mrs. Wallace in S-3</a:t>
            </a:r>
          </a:p>
          <a:p>
            <a:r>
              <a:rPr lang="en-US" sz="2600" dirty="0">
                <a:solidFill>
                  <a:srgbClr val="201F1E"/>
                </a:solidFill>
                <a:latin typeface="Calibri" panose="020F0502020204030204" pitchFamily="34" charset="0"/>
              </a:rPr>
              <a:t>4</a:t>
            </a:r>
            <a:r>
              <a:rPr lang="en-US" sz="2600" baseline="30000" dirty="0">
                <a:solidFill>
                  <a:srgbClr val="201F1E"/>
                </a:solidFill>
                <a:latin typeface="Calibri" panose="020F0502020204030204" pitchFamily="34" charset="0"/>
              </a:rPr>
              <a:t>th</a:t>
            </a:r>
            <a:r>
              <a:rPr lang="en-US" sz="2600" dirty="0">
                <a:solidFill>
                  <a:srgbClr val="201F1E"/>
                </a:solidFill>
                <a:latin typeface="Calibri" panose="020F0502020204030204" pitchFamily="34" charset="0"/>
              </a:rPr>
              <a:t> Tuesday of the month- English with Mrs. Smyth in E-6</a:t>
            </a:r>
          </a:p>
          <a:p>
            <a:r>
              <a:rPr lang="en-US" sz="2600" dirty="0">
                <a:solidFill>
                  <a:srgbClr val="201F1E"/>
                </a:solidFill>
                <a:latin typeface="Calibri" panose="020F0502020204030204" pitchFamily="34" charset="0"/>
              </a:rPr>
              <a:t>(If there is a 5</a:t>
            </a:r>
            <a:r>
              <a:rPr lang="en-US" sz="2600" baseline="30000" dirty="0">
                <a:solidFill>
                  <a:srgbClr val="201F1E"/>
                </a:solidFill>
                <a:latin typeface="Calibri" panose="020F0502020204030204" pitchFamily="34" charset="0"/>
              </a:rPr>
              <a:t>th</a:t>
            </a:r>
            <a:r>
              <a:rPr lang="en-US" sz="2600" dirty="0">
                <a:solidFill>
                  <a:srgbClr val="201F1E"/>
                </a:solidFill>
                <a:latin typeface="Calibri" panose="020F0502020204030204" pitchFamily="34" charset="0"/>
              </a:rPr>
              <a:t> Tuesday you will meet in Mrs. Smyth’s room for Reading or English)</a:t>
            </a:r>
          </a:p>
          <a:p>
            <a:pPr marL="0" indent="0">
              <a:buNone/>
            </a:pPr>
            <a:r>
              <a:rPr lang="en-US" sz="2600" dirty="0">
                <a:solidFill>
                  <a:srgbClr val="201F1E"/>
                </a:solidFill>
                <a:latin typeface="Calibri" panose="020F0502020204030204" pitchFamily="34" charset="0"/>
              </a:rPr>
              <a:t> </a:t>
            </a:r>
          </a:p>
          <a:p>
            <a:r>
              <a:rPr lang="en-US" sz="2600" dirty="0">
                <a:solidFill>
                  <a:srgbClr val="201F1E"/>
                </a:solidFill>
                <a:latin typeface="Calibri" panose="020F0502020204030204" pitchFamily="34" charset="0"/>
              </a:rPr>
              <a:t>Student officers: TBD</a:t>
            </a:r>
          </a:p>
          <a:p>
            <a:r>
              <a:rPr lang="en-US" sz="2600" dirty="0">
                <a:solidFill>
                  <a:srgbClr val="201F1E"/>
                </a:solidFill>
                <a:latin typeface="Calibri" panose="020F0502020204030204" pitchFamily="34" charset="0"/>
              </a:rPr>
              <a:t>First meeting:  Tuesday, September 7th</a:t>
            </a:r>
          </a:p>
          <a:p>
            <a:pPr marL="0" indent="0">
              <a:buNone/>
            </a:pPr>
            <a:r>
              <a:rPr lang="en-US" dirty="0">
                <a:solidFill>
                  <a:srgbClr val="201F1E"/>
                </a:solidFill>
                <a:latin typeface="Calibri" panose="020F0502020204030204" pitchFamily="34" charset="0"/>
              </a:rPr>
              <a:t> </a:t>
            </a:r>
          </a:p>
          <a:p>
            <a:endParaRPr lang="en-US" dirty="0"/>
          </a:p>
        </p:txBody>
      </p:sp>
      <p:sp>
        <p:nvSpPr>
          <p:cNvPr id="4" name="Text Placeholder 3"/>
          <p:cNvSpPr>
            <a:spLocks noGrp="1"/>
          </p:cNvSpPr>
          <p:nvPr>
            <p:ph type="body" sz="half" idx="2"/>
          </p:nvPr>
        </p:nvSpPr>
        <p:spPr>
          <a:xfrm>
            <a:off x="693642" y="3114675"/>
            <a:ext cx="4126861" cy="2259910"/>
          </a:xfrm>
        </p:spPr>
        <p:txBody>
          <a:bodyPr>
            <a:noAutofit/>
          </a:bodyPr>
          <a:lstStyle/>
          <a:p>
            <a:r>
              <a:rPr lang="en-US" sz="1200" b="1">
                <a:solidFill>
                  <a:srgbClr val="201F1E"/>
                </a:solidFill>
                <a:latin typeface="Times New Roman" panose="02020603050405020304" pitchFamily="18" charset="0"/>
              </a:rPr>
              <a:t>ACT Club: </a:t>
            </a:r>
            <a:r>
              <a:rPr lang="en-US" sz="1200">
                <a:solidFill>
                  <a:srgbClr val="201F1E"/>
                </a:solidFill>
                <a:latin typeface="Times New Roman" panose="02020603050405020304" pitchFamily="18" charset="0"/>
              </a:rPr>
              <a:t>Why not build your ACT knowledge, confidence, and understanding a little bit each week instead of cramming right before the test? ACT club takes only twenty minutes, and we finish so early, </a:t>
            </a:r>
            <a:r>
              <a:rPr lang="en-US" sz="1200" u="sng">
                <a:solidFill>
                  <a:srgbClr val="201F1E"/>
                </a:solidFill>
                <a:latin typeface="Times New Roman" panose="02020603050405020304" pitchFamily="18" charset="0"/>
              </a:rPr>
              <a:t>you won’t even have to miss practice</a:t>
            </a:r>
            <a:r>
              <a:rPr lang="en-US" sz="1200">
                <a:solidFill>
                  <a:srgbClr val="201F1E"/>
                </a:solidFill>
                <a:latin typeface="Times New Roman" panose="02020603050405020304" pitchFamily="18" charset="0"/>
              </a:rPr>
              <a:t>! Testing is timed, and students are assisted in improving their testing speed. When time is up, either Mrs. Smyth, Mrs. Wallace, or Mr. Buchanan is available to answer questions and help students analyze their answers.</a:t>
            </a:r>
            <a:endParaRPr lang="en-US" sz="1200"/>
          </a:p>
        </p:txBody>
      </p:sp>
    </p:spTree>
    <p:extLst>
      <p:ext uri="{BB962C8B-B14F-4D97-AF65-F5344CB8AC3E}">
        <p14:creationId xmlns:p14="http://schemas.microsoft.com/office/powerpoint/2010/main" val="814457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49086" y="274321"/>
            <a:ext cx="3526971" cy="2717074"/>
          </a:xfrm>
          <a:prstGeom prst="rect">
            <a:avLst/>
          </a:prstGeom>
        </p:spPr>
      </p:pic>
      <p:sp>
        <p:nvSpPr>
          <p:cNvPr id="4" name="Text Placeholder 3"/>
          <p:cNvSpPr>
            <a:spLocks noGrp="1"/>
          </p:cNvSpPr>
          <p:nvPr>
            <p:ph type="body" sz="half" idx="2"/>
          </p:nvPr>
        </p:nvSpPr>
        <p:spPr>
          <a:xfrm>
            <a:off x="693642" y="2709052"/>
            <a:ext cx="4126861" cy="3182297"/>
          </a:xfrm>
        </p:spPr>
        <p:txBody>
          <a:bodyPr>
            <a:normAutofit fontScale="40000" lnSpcReduction="20000"/>
          </a:bodyPr>
          <a:lstStyle/>
          <a:p>
            <a:pPr algn="l"/>
            <a:endParaRPr lang="en-US" sz="2200">
              <a:solidFill>
                <a:srgbClr val="201F1E"/>
              </a:solidFill>
              <a:latin typeface="Calibri" panose="020F0502020204030204" pitchFamily="34" charset="0"/>
            </a:endParaRPr>
          </a:p>
          <a:p>
            <a:pPr algn="l"/>
            <a:r>
              <a:rPr lang="en-US" sz="5600" err="1">
                <a:solidFill>
                  <a:srgbClr val="201F1E"/>
                </a:solidFill>
                <a:latin typeface="Calibri" panose="020F0502020204030204" pitchFamily="34" charset="0"/>
              </a:rPr>
              <a:t>STudent</a:t>
            </a:r>
            <a:r>
              <a:rPr lang="en-US" sz="5600">
                <a:solidFill>
                  <a:srgbClr val="201F1E"/>
                </a:solidFill>
                <a:latin typeface="Calibri" panose="020F0502020204030204" pitchFamily="34" charset="0"/>
              </a:rPr>
              <a:t> ambassadors serve as the face of Assumption to new and prospective students and their families.  Help Welcome New Students, Give School Tours, and Help with FUN admissions events. </a:t>
            </a:r>
            <a:endParaRPr lang="en-US"/>
          </a:p>
        </p:txBody>
      </p:sp>
      <p:sp>
        <p:nvSpPr>
          <p:cNvPr id="8" name="Rectangle 2"/>
          <p:cNvSpPr>
            <a:spLocks noGrp="1" noChangeArrowheads="1"/>
          </p:cNvSpPr>
          <p:nvPr>
            <p:ph sz="quarter" idx="13"/>
          </p:nvPr>
        </p:nvSpPr>
        <p:spPr bwMode="auto">
          <a:xfrm>
            <a:off x="5032685" y="1083508"/>
            <a:ext cx="6687280" cy="389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Calibri" panose="020F0502020204030204" pitchFamily="34" charset="0"/>
                <a:cs typeface="Calibri" panose="020F0502020204030204" pitchFamily="34" charset="0"/>
              </a:rPr>
              <a:t>Staff Advisor: </a:t>
            </a:r>
            <a:r>
              <a:rPr kumimoji="0" lang="en-US" altLang="en-US"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 Mrs. Schroeder</a:t>
            </a:r>
            <a:endParaRPr kumimoji="0" lang="en-US" altLang="en-US" sz="14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Contact information:  </a:t>
            </a:r>
            <a:r>
              <a:rPr kumimoji="0" lang="en-US" altLang="en-US" sz="1400" b="0" i="0" u="none" strike="noStrike" cap="none" normalizeH="0" baseline="0">
                <a:ln>
                  <a:noFill/>
                </a:ln>
                <a:solidFill>
                  <a:schemeClr val="tx1"/>
                </a:solidFill>
                <a:effectLst/>
                <a:latin typeface="Calibri" panose="020F0502020204030204" pitchFamily="34" charset="0"/>
                <a:cs typeface="Calibri" panose="020F0502020204030204" pitchFamily="34" charset="0"/>
                <a:hlinkClick r:id="rId3"/>
              </a:rPr>
              <a:t>stephanie.schroeder@assumptionhigh.org</a:t>
            </a:r>
            <a:r>
              <a:rPr kumimoji="0" lang="en-US" altLang="en-US"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 563-326-5313 ext</a:t>
            </a:r>
            <a:r>
              <a:rPr lang="en-US" altLang="en-US" sz="1400" cap="none">
                <a:latin typeface="Calibri" panose="020F0502020204030204" pitchFamily="34" charset="0"/>
                <a:cs typeface="Calibri" panose="020F0502020204030204" pitchFamily="34" charset="0"/>
              </a:rPr>
              <a:t>.</a:t>
            </a:r>
            <a:r>
              <a:rPr kumimoji="0" lang="en-US" altLang="en-US"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230</a:t>
            </a:r>
            <a:endParaRPr kumimoji="0" lang="en-US" altLang="en-US" sz="14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endParaRPr kumimoji="0" lang="en-US" altLang="en-US" sz="14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Calibri" panose="020F0502020204030204" pitchFamily="34" charset="0"/>
                <a:cs typeface="Calibri" panose="020F0502020204030204" pitchFamily="34" charset="0"/>
              </a:rPr>
              <a:t>Main Events of Club:</a:t>
            </a:r>
            <a:r>
              <a:rPr kumimoji="0" lang="en-US" altLang="en-US"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  Visiting the Catholic grade schools, Pack the Stadium and Pack the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Gym events, Information Knights for parents, and special events for incoming freshmen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such as the 8</a:t>
            </a:r>
            <a:r>
              <a:rPr kumimoji="0" lang="en-US" altLang="en-US" sz="1400" b="0" i="0" u="none" strike="noStrike" cap="none" normalizeH="0" baseline="30000">
                <a:ln>
                  <a:noFill/>
                </a:ln>
                <a:solidFill>
                  <a:schemeClr val="tx1"/>
                </a:solidFill>
                <a:effectLst/>
                <a:latin typeface="Calibri" panose="020F0502020204030204" pitchFamily="34" charset="0"/>
                <a:cs typeface="Calibri" panose="020F0502020204030204" pitchFamily="34" charset="0"/>
              </a:rPr>
              <a:t>th</a:t>
            </a:r>
            <a:r>
              <a:rPr kumimoji="0" lang="en-US" altLang="en-US"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 grade social, Fresh Start Picnic, and Freshman and New Student Orientation.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cap="none">
                <a:latin typeface="Calibri" panose="020F0502020204030204" pitchFamily="34" charset="0"/>
                <a:cs typeface="Calibri" panose="020F0502020204030204" pitchFamily="34" charset="0"/>
              </a:rPr>
              <a:t>Some events take place during the school day, o</a:t>
            </a:r>
            <a:r>
              <a:rPr kumimoji="0" lang="en-US" altLang="en-US"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thers</a:t>
            </a:r>
            <a:r>
              <a:rPr kumimoji="0" lang="en-US" altLang="en-US" sz="1400" b="0" i="0" u="none" strike="noStrike" cap="none" normalizeH="0">
                <a:ln>
                  <a:noFill/>
                </a:ln>
                <a:solidFill>
                  <a:schemeClr val="tx1"/>
                </a:solidFill>
                <a:effectLst/>
                <a:latin typeface="Calibri" panose="020F0502020204030204" pitchFamily="34" charset="0"/>
                <a:cs typeface="Calibri" panose="020F0502020204030204" pitchFamily="34" charset="0"/>
              </a:rPr>
              <a:t> take place at night or on weekends.</a:t>
            </a:r>
            <a:endParaRPr kumimoji="0" lang="en-US" altLang="en-US" sz="14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endParaRPr kumimoji="0" lang="en-US" altLang="en-US" sz="1400" b="1"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Calibri" panose="020F0502020204030204" pitchFamily="34" charset="0"/>
                <a:cs typeface="Calibri" panose="020F0502020204030204" pitchFamily="34" charset="0"/>
              </a:rPr>
              <a:t>When and Where Meetings Take Place: </a:t>
            </a:r>
            <a:r>
              <a:rPr kumimoji="0" lang="en-US" altLang="en-US"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 Brief, informal meetings will be held as needed,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cap="none">
                <a:latin typeface="Calibri" panose="020F0502020204030204" pitchFamily="34" charset="0"/>
                <a:cs typeface="Calibri" panose="020F0502020204030204" pitchFamily="34" charset="0"/>
              </a:rPr>
              <a:t>likely </a:t>
            </a:r>
            <a:r>
              <a:rPr kumimoji="0" lang="en-US" altLang="en-US"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right after the end of the school day.</a:t>
            </a:r>
            <a:endParaRPr kumimoji="0" lang="en-US" altLang="en-US" sz="14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endParaRPr kumimoji="0" lang="en-US" altLang="en-US" sz="14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Calibri" panose="020F0502020204030204" pitchFamily="34" charset="0"/>
                <a:cs typeface="Calibri" panose="020F0502020204030204" pitchFamily="34" charset="0"/>
              </a:rPr>
              <a:t>Student Officers:</a:t>
            </a:r>
            <a:r>
              <a:rPr kumimoji="0" lang="en-US" altLang="en-US"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Seniors Taylor Hodge, Brianna Gartner, Lexis Timmerman, Grace Driscoll, and Maegan Dolan</a:t>
            </a:r>
            <a:endParaRPr kumimoji="0" lang="en-US" altLang="en-US" sz="14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Juniors Leah Wilson, Taylor Roe-</a:t>
            </a:r>
            <a:r>
              <a:rPr kumimoji="0" lang="en-US" altLang="en-US" sz="1400" b="0" i="0" u="none" strike="noStrike" cap="none" normalizeH="0" baseline="0" err="1">
                <a:ln>
                  <a:noFill/>
                </a:ln>
                <a:solidFill>
                  <a:schemeClr val="tx1"/>
                </a:solidFill>
                <a:effectLst/>
                <a:latin typeface="Calibri" panose="020F0502020204030204" pitchFamily="34" charset="0"/>
                <a:cs typeface="Calibri" panose="020F0502020204030204" pitchFamily="34" charset="0"/>
              </a:rPr>
              <a:t>Mensing</a:t>
            </a:r>
            <a:r>
              <a:rPr kumimoji="0" lang="en-US" altLang="en-US"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 Leah Maro, Maddie Carroll, and Ella </a:t>
            </a:r>
            <a:r>
              <a:rPr kumimoji="0" lang="en-US" altLang="en-US" sz="1400" b="0" i="0" u="none" strike="noStrike" cap="none" normalizeH="0" baseline="0" err="1">
                <a:ln>
                  <a:noFill/>
                </a:ln>
                <a:solidFill>
                  <a:schemeClr val="tx1"/>
                </a:solidFill>
                <a:effectLst/>
                <a:latin typeface="Calibri" panose="020F0502020204030204" pitchFamily="34" charset="0"/>
                <a:cs typeface="Calibri" panose="020F0502020204030204" pitchFamily="34" charset="0"/>
              </a:rPr>
              <a:t>DiIulio</a:t>
            </a:r>
            <a:endParaRPr kumimoji="0" lang="en-US" altLang="en-US" sz="14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cap="none">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Calibri" panose="020F0502020204030204" pitchFamily="34" charset="0"/>
                <a:cs typeface="Calibri" panose="020F0502020204030204" pitchFamily="34" charset="0"/>
              </a:rPr>
              <a:t>To Join:  </a:t>
            </a:r>
            <a:r>
              <a:rPr kumimoji="0" lang="en-US" altLang="en-US"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Please email</a:t>
            </a:r>
            <a:r>
              <a:rPr kumimoji="0" lang="en-US" altLang="en-US" sz="1400" b="0" i="0" u="none" strike="noStrike" cap="none" normalizeH="0">
                <a:ln>
                  <a:noFill/>
                </a:ln>
                <a:solidFill>
                  <a:schemeClr val="tx1"/>
                </a:solidFill>
                <a:effectLst/>
                <a:latin typeface="Calibri" panose="020F0502020204030204" pitchFamily="34" charset="0"/>
                <a:cs typeface="Calibri" panose="020F0502020204030204" pitchFamily="34" charset="0"/>
              </a:rPr>
              <a:t> Ms. Schroeder and let her know you want to join!</a:t>
            </a:r>
            <a:endParaRPr kumimoji="0" lang="en-US" altLang="en-US" sz="1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Segoe UI" panose="020B0502040204020203" pitchFamily="34" charset="0"/>
                <a:cs typeface="Segoe UI" panose="020B0502040204020203" pitchFamily="34" charset="0"/>
              </a:rPr>
              <a:t/>
            </a:r>
            <a:br>
              <a:rPr kumimoji="0" lang="en-US" altLang="en-US" sz="1100" b="0" i="0" u="none" strike="noStrike" cap="none" normalizeH="0" baseline="0">
                <a:ln>
                  <a:noFill/>
                </a:ln>
                <a:solidFill>
                  <a:srgbClr val="000000"/>
                </a:solidFill>
                <a:effectLst/>
                <a:latin typeface="Segoe UI" panose="020B0502040204020203" pitchFamily="34" charset="0"/>
                <a:cs typeface="Segoe UI" panose="020B0502040204020203"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3"/>
          <p:cNvSpPr>
            <a:spLocks noChangeArrowheads="1"/>
          </p:cNvSpPr>
          <p:nvPr/>
        </p:nvSpPr>
        <p:spPr bwMode="auto">
          <a:xfrm>
            <a:off x="0" y="5462"/>
            <a:ext cx="65"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Segoe UI" panose="020B0502040204020203" pitchFamily="34" charset="0"/>
                <a:cs typeface="Segoe UI" panose="020B0502040204020203" pitchFamily="34" charset="0"/>
              </a:rPr>
              <a:t/>
            </a:r>
            <a:br>
              <a:rPr kumimoji="0" lang="en-US" altLang="en-US" sz="1100" b="0" i="0" u="none" strike="noStrike" cap="none" normalizeH="0" baseline="0">
                <a:ln>
                  <a:noFill/>
                </a:ln>
                <a:solidFill>
                  <a:srgbClr val="000000"/>
                </a:solidFill>
                <a:effectLst/>
                <a:latin typeface="Segoe UI" panose="020B0502040204020203" pitchFamily="34" charset="0"/>
                <a:cs typeface="Segoe UI" panose="020B0502040204020203"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4"/>
          <p:cNvSpPr>
            <a:spLocks noChangeArrowheads="1"/>
          </p:cNvSpPr>
          <p:nvPr/>
        </p:nvSpPr>
        <p:spPr bwMode="auto">
          <a:xfrm>
            <a:off x="152400" y="157862"/>
            <a:ext cx="49694"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cs typeface="Calibri" panose="020F0502020204030204" pitchFamily="34" charset="0"/>
              </a:rPr>
              <a:t>r</a:t>
            </a:r>
            <a:r>
              <a:rPr kumimoji="0" lang="en-US" altLang="en-US" sz="1100" b="0" i="0" u="none" strike="noStrike" cap="none" normalizeH="0" baseline="0">
                <a:ln>
                  <a:noFill/>
                </a:ln>
                <a:solidFill>
                  <a:srgbClr val="000000"/>
                </a:solidFill>
                <a:effectLst/>
                <a:latin typeface="Segoe UI" panose="020B0502040204020203" pitchFamily="34" charset="0"/>
                <a:cs typeface="Segoe UI" panose="020B0502040204020203" pitchFamily="34" charset="0"/>
              </a:rPr>
              <a:t/>
            </a:r>
            <a:br>
              <a:rPr kumimoji="0" lang="en-US" altLang="en-US" sz="1100" b="0" i="0" u="none" strike="noStrike" cap="none" normalizeH="0" baseline="0">
                <a:ln>
                  <a:noFill/>
                </a:ln>
                <a:solidFill>
                  <a:srgbClr val="000000"/>
                </a:solidFill>
                <a:effectLst/>
                <a:latin typeface="Segoe UI" panose="020B0502040204020203" pitchFamily="34" charset="0"/>
                <a:cs typeface="Segoe UI" panose="020B0502040204020203"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5"/>
          <p:cNvSpPr>
            <a:spLocks noChangeArrowheads="1"/>
          </p:cNvSpPr>
          <p:nvPr/>
        </p:nvSpPr>
        <p:spPr bwMode="auto">
          <a:xfrm>
            <a:off x="304800" y="310262"/>
            <a:ext cx="65"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Segoe UI" panose="020B0502040204020203" pitchFamily="34" charset="0"/>
                <a:cs typeface="Segoe UI" panose="020B0502040204020203" pitchFamily="34" charset="0"/>
              </a:rPr>
              <a:t/>
            </a:r>
            <a:br>
              <a:rPr kumimoji="0" lang="en-US" altLang="en-US" sz="1100" b="0" i="0" u="none" strike="noStrike" cap="none" normalizeH="0" baseline="0">
                <a:ln>
                  <a:noFill/>
                </a:ln>
                <a:solidFill>
                  <a:srgbClr val="000000"/>
                </a:solidFill>
                <a:effectLst/>
                <a:latin typeface="Segoe UI" panose="020B0502040204020203" pitchFamily="34" charset="0"/>
                <a:cs typeface="Segoe UI" panose="020B0502040204020203"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5232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35424" y="177909"/>
            <a:ext cx="3504076" cy="2874574"/>
          </a:xfrm>
          <a:prstGeom prst="rect">
            <a:avLst/>
          </a:prstGeom>
        </p:spPr>
      </p:pic>
      <p:sp>
        <p:nvSpPr>
          <p:cNvPr id="3" name="Content Placeholder 2"/>
          <p:cNvSpPr>
            <a:spLocks noGrp="1"/>
          </p:cNvSpPr>
          <p:nvPr>
            <p:ph sz="quarter" idx="13"/>
          </p:nvPr>
        </p:nvSpPr>
        <p:spPr/>
        <p:txBody>
          <a:bodyPr/>
          <a:lstStyle/>
          <a:p>
            <a:r>
              <a:rPr lang="en-US">
                <a:solidFill>
                  <a:srgbClr val="201F1E"/>
                </a:solidFill>
                <a:latin typeface="Calibri" panose="020F0502020204030204" pitchFamily="34" charset="0"/>
              </a:rPr>
              <a:t>Moderator: Brenda Hansen</a:t>
            </a:r>
          </a:p>
          <a:p>
            <a:r>
              <a:rPr lang="en-US">
                <a:solidFill>
                  <a:srgbClr val="201F1E"/>
                </a:solidFill>
                <a:latin typeface="Calibri" panose="020F0502020204030204" pitchFamily="34" charset="0"/>
              </a:rPr>
              <a:t>The environmental club meets in Ms. Hansen’s Classroom on Tuesdays right after school. </a:t>
            </a:r>
          </a:p>
          <a:p>
            <a:r>
              <a:rPr lang="en-US">
                <a:solidFill>
                  <a:srgbClr val="201F1E"/>
                </a:solidFill>
                <a:latin typeface="Calibri" panose="020F0502020204030204" pitchFamily="34" charset="0"/>
              </a:rPr>
              <a:t>Please See Ms. Hansen for More details</a:t>
            </a:r>
            <a:endParaRPr lang="en-US"/>
          </a:p>
        </p:txBody>
      </p:sp>
      <p:sp>
        <p:nvSpPr>
          <p:cNvPr id="4" name="Text Placeholder 3"/>
          <p:cNvSpPr>
            <a:spLocks noGrp="1"/>
          </p:cNvSpPr>
          <p:nvPr>
            <p:ph type="body" sz="half" idx="2"/>
          </p:nvPr>
        </p:nvSpPr>
        <p:spPr>
          <a:xfrm>
            <a:off x="693642" y="2958353"/>
            <a:ext cx="4126861" cy="2416232"/>
          </a:xfrm>
        </p:spPr>
        <p:txBody>
          <a:bodyPr/>
          <a:lstStyle/>
          <a:p>
            <a:endParaRPr lang="en-US">
              <a:solidFill>
                <a:srgbClr val="201F1E"/>
              </a:solidFill>
              <a:latin typeface="Calibri" panose="020F0502020204030204" pitchFamily="34" charset="0"/>
            </a:endParaRPr>
          </a:p>
          <a:p>
            <a:r>
              <a:rPr lang="en-US">
                <a:solidFill>
                  <a:srgbClr val="201F1E"/>
                </a:solidFill>
                <a:latin typeface="Calibri" panose="020F0502020204030204" pitchFamily="34" charset="0"/>
              </a:rPr>
              <a:t>The environmental Club organizes a local environmental service project as well as collects</a:t>
            </a:r>
          </a:p>
          <a:p>
            <a:r>
              <a:rPr lang="en-US">
                <a:solidFill>
                  <a:srgbClr val="201F1E"/>
                </a:solidFill>
                <a:latin typeface="Calibri" panose="020F0502020204030204" pitchFamily="34" charset="0"/>
              </a:rPr>
              <a:t>recycling after school on Tuesdays.</a:t>
            </a:r>
            <a:endParaRPr lang="en-US"/>
          </a:p>
        </p:txBody>
      </p:sp>
    </p:spTree>
    <p:extLst>
      <p:ext uri="{BB962C8B-B14F-4D97-AF65-F5344CB8AC3E}">
        <p14:creationId xmlns:p14="http://schemas.microsoft.com/office/powerpoint/2010/main" val="781535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21976" y="0"/>
            <a:ext cx="3321424" cy="2823882"/>
          </a:xfrm>
          <a:prstGeom prst="rect">
            <a:avLst/>
          </a:prstGeom>
        </p:spPr>
      </p:pic>
      <p:sp>
        <p:nvSpPr>
          <p:cNvPr id="3" name="Content Placeholder 2"/>
          <p:cNvSpPr>
            <a:spLocks noGrp="1"/>
          </p:cNvSpPr>
          <p:nvPr>
            <p:ph sz="quarter" idx="13"/>
          </p:nvPr>
        </p:nvSpPr>
        <p:spPr/>
        <p:txBody>
          <a:bodyPr>
            <a:normAutofit fontScale="70000" lnSpcReduction="20000"/>
          </a:bodyPr>
          <a:lstStyle/>
          <a:p>
            <a:r>
              <a:rPr lang="en-US" sz="1900" b="1">
                <a:solidFill>
                  <a:srgbClr val="0C64C0"/>
                </a:solidFill>
                <a:latin typeface="Calibri" panose="020F0502020204030204" pitchFamily="34" charset="0"/>
              </a:rPr>
              <a:t>Moderator of Club:</a:t>
            </a:r>
            <a:r>
              <a:rPr lang="en-US" sz="1900" b="1">
                <a:solidFill>
                  <a:srgbClr val="000000"/>
                </a:solidFill>
                <a:latin typeface="Calibri" panose="020F0502020204030204" pitchFamily="34" charset="0"/>
              </a:rPr>
              <a:t>  Mr. Mike Frieden</a:t>
            </a:r>
            <a:endParaRPr lang="en-US" sz="1900">
              <a:solidFill>
                <a:srgbClr val="323130"/>
              </a:solidFill>
              <a:latin typeface="Times New Roman" panose="02020603050405020304" pitchFamily="18" charset="0"/>
            </a:endParaRPr>
          </a:p>
          <a:p>
            <a:r>
              <a:rPr lang="en-US" sz="1900" b="1">
                <a:solidFill>
                  <a:srgbClr val="0C64C0"/>
                </a:solidFill>
                <a:latin typeface="Calibri" panose="020F0502020204030204" pitchFamily="34" charset="0"/>
              </a:rPr>
              <a:t>Contact Information of Moderator:</a:t>
            </a:r>
            <a:r>
              <a:rPr lang="en-US" sz="1900" b="1">
                <a:solidFill>
                  <a:srgbClr val="000000"/>
                </a:solidFill>
                <a:latin typeface="Calibri" panose="020F0502020204030204" pitchFamily="34" charset="0"/>
              </a:rPr>
              <a:t> </a:t>
            </a:r>
            <a:r>
              <a:rPr lang="en-US" sz="1900" b="1">
                <a:solidFill>
                  <a:srgbClr val="000000"/>
                </a:solidFill>
                <a:latin typeface="Calibri" panose="020F0502020204030204" pitchFamily="34" charset="0"/>
                <a:hlinkClick r:id="rId3"/>
              </a:rPr>
              <a:t>mike.frieden@assumptionhigh.org</a:t>
            </a:r>
            <a:r>
              <a:rPr lang="en-US" sz="1900" b="1">
                <a:solidFill>
                  <a:srgbClr val="000000"/>
                </a:solidFill>
                <a:latin typeface="Calibri" panose="020F0502020204030204" pitchFamily="34" charset="0"/>
              </a:rPr>
              <a:t>, 563-326-5313 Ext. 9224</a:t>
            </a:r>
            <a:endParaRPr lang="en-US" sz="1900">
              <a:solidFill>
                <a:srgbClr val="323130"/>
              </a:solidFill>
              <a:latin typeface="Times New Roman" panose="02020603050405020304" pitchFamily="18" charset="0"/>
            </a:endParaRPr>
          </a:p>
          <a:p>
            <a:r>
              <a:rPr lang="en-US" sz="1900" b="1">
                <a:solidFill>
                  <a:srgbClr val="0C64C0"/>
                </a:solidFill>
                <a:latin typeface="Calibri" panose="020F0502020204030204" pitchFamily="34" charset="0"/>
              </a:rPr>
              <a:t>Main Events of Club:</a:t>
            </a:r>
            <a:r>
              <a:rPr lang="en-US" sz="1900" b="1">
                <a:solidFill>
                  <a:srgbClr val="000000"/>
                </a:solidFill>
                <a:latin typeface="Calibri" panose="020F0502020204030204" pitchFamily="34" charset="0"/>
              </a:rPr>
              <a:t>  Responsible for coordinating the Student Hunger Drive, Dodgeball for Diapers along with Homecoming, Freshman Formal, Turnabout and Prom. </a:t>
            </a:r>
            <a:endParaRPr lang="en-US" sz="1900">
              <a:solidFill>
                <a:srgbClr val="323130"/>
              </a:solidFill>
              <a:latin typeface="Times New Roman" panose="02020603050405020304" pitchFamily="18" charset="0"/>
            </a:endParaRPr>
          </a:p>
          <a:p>
            <a:r>
              <a:rPr lang="en-US" sz="1900" b="1">
                <a:solidFill>
                  <a:srgbClr val="0C64C0"/>
                </a:solidFill>
                <a:latin typeface="Calibri" panose="020F0502020204030204" pitchFamily="34" charset="0"/>
              </a:rPr>
              <a:t>When and Where Meetings Take Place: </a:t>
            </a:r>
            <a:r>
              <a:rPr lang="en-US" sz="1900" b="1">
                <a:solidFill>
                  <a:srgbClr val="000000"/>
                </a:solidFill>
                <a:latin typeface="Calibri" panose="020F0502020204030204" pitchFamily="34" charset="0"/>
              </a:rPr>
              <a:t>Meetings are scheduled by the Student Council President for a morning time before school to conduct business at hand.</a:t>
            </a:r>
            <a:endParaRPr lang="en-US" sz="1900">
              <a:solidFill>
                <a:srgbClr val="323130"/>
              </a:solidFill>
              <a:latin typeface="Times New Roman" panose="02020603050405020304" pitchFamily="18" charset="0"/>
            </a:endParaRPr>
          </a:p>
          <a:p>
            <a:r>
              <a:rPr lang="en-US" sz="1900">
                <a:solidFill>
                  <a:srgbClr val="201F1E"/>
                </a:solidFill>
                <a:latin typeface="Calibri" panose="020F0502020204030204" pitchFamily="34" charset="0"/>
              </a:rPr>
              <a:t> </a:t>
            </a:r>
            <a:r>
              <a:rPr lang="en-US" sz="1900" b="1">
                <a:solidFill>
                  <a:srgbClr val="0C64C0"/>
                </a:solidFill>
                <a:latin typeface="Calibri" panose="020F0502020204030204" pitchFamily="34" charset="0"/>
              </a:rPr>
              <a:t>Student Officers: </a:t>
            </a:r>
            <a:endParaRPr lang="en-US" sz="1900">
              <a:solidFill>
                <a:srgbClr val="323130"/>
              </a:solidFill>
              <a:latin typeface="Times New Roman" panose="02020603050405020304" pitchFamily="18" charset="0"/>
            </a:endParaRPr>
          </a:p>
          <a:p>
            <a:r>
              <a:rPr lang="en-US" sz="1900" b="1">
                <a:solidFill>
                  <a:srgbClr val="222222"/>
                </a:solidFill>
                <a:latin typeface="Calibri" panose="020F0502020204030204" pitchFamily="34" charset="0"/>
              </a:rPr>
              <a:t>President:</a:t>
            </a:r>
            <a:r>
              <a:rPr lang="en-US" sz="1900">
                <a:solidFill>
                  <a:srgbClr val="222222"/>
                </a:solidFill>
                <a:latin typeface="Calibri" panose="020F0502020204030204" pitchFamily="34" charset="0"/>
              </a:rPr>
              <a:t> </a:t>
            </a:r>
            <a:r>
              <a:rPr lang="en-US" sz="1900" b="1">
                <a:solidFill>
                  <a:srgbClr val="000000"/>
                </a:solidFill>
                <a:latin typeface="Calibri" panose="020F0502020204030204" pitchFamily="34" charset="0"/>
              </a:rPr>
              <a:t>Jade Jackson</a:t>
            </a:r>
            <a:r>
              <a:rPr lang="en-US" sz="1900">
                <a:solidFill>
                  <a:srgbClr val="000000"/>
                </a:solidFill>
                <a:latin typeface="Calibri" panose="020F0502020204030204" pitchFamily="34" charset="0"/>
              </a:rPr>
              <a:t> </a:t>
            </a:r>
            <a:r>
              <a:rPr lang="en-US" sz="1900">
                <a:solidFill>
                  <a:srgbClr val="222222"/>
                </a:solidFill>
                <a:latin typeface="Calibri" panose="020F0502020204030204" pitchFamily="34" charset="0"/>
                <a:hlinkClick r:id="rId4"/>
              </a:rPr>
              <a:t>jade.jackson@assumptionhigh.org</a:t>
            </a:r>
            <a:endParaRPr lang="en-US" sz="1900">
              <a:solidFill>
                <a:srgbClr val="323130"/>
              </a:solidFill>
              <a:latin typeface="Times New Roman" panose="02020603050405020304" pitchFamily="18" charset="0"/>
            </a:endParaRPr>
          </a:p>
          <a:p>
            <a:r>
              <a:rPr lang="en-US" sz="1900" b="1">
                <a:solidFill>
                  <a:srgbClr val="222222"/>
                </a:solidFill>
                <a:latin typeface="Calibri" panose="020F0502020204030204" pitchFamily="34" charset="0"/>
              </a:rPr>
              <a:t>Vice President:</a:t>
            </a:r>
            <a:r>
              <a:rPr lang="en-US" sz="1900">
                <a:solidFill>
                  <a:srgbClr val="222222"/>
                </a:solidFill>
                <a:latin typeface="Calibri" panose="020F0502020204030204" pitchFamily="34" charset="0"/>
              </a:rPr>
              <a:t> </a:t>
            </a:r>
            <a:r>
              <a:rPr lang="en-US" sz="1900" b="1" err="1">
                <a:solidFill>
                  <a:srgbClr val="000000"/>
                </a:solidFill>
                <a:latin typeface="Calibri" panose="020F0502020204030204" pitchFamily="34" charset="0"/>
              </a:rPr>
              <a:t>Gracen</a:t>
            </a:r>
            <a:r>
              <a:rPr lang="en-US" sz="1900" b="1">
                <a:solidFill>
                  <a:srgbClr val="000000"/>
                </a:solidFill>
                <a:latin typeface="Calibri" panose="020F0502020204030204" pitchFamily="34" charset="0"/>
              </a:rPr>
              <a:t> </a:t>
            </a:r>
            <a:r>
              <a:rPr lang="en-US" sz="1900" b="1" err="1">
                <a:solidFill>
                  <a:srgbClr val="000000"/>
                </a:solidFill>
                <a:latin typeface="Calibri" panose="020F0502020204030204" pitchFamily="34" charset="0"/>
              </a:rPr>
              <a:t>Ruggles</a:t>
            </a:r>
            <a:r>
              <a:rPr lang="en-US" sz="1900">
                <a:solidFill>
                  <a:srgbClr val="222222"/>
                </a:solidFill>
                <a:latin typeface="Calibri" panose="020F0502020204030204" pitchFamily="34" charset="0"/>
              </a:rPr>
              <a:t> </a:t>
            </a:r>
            <a:r>
              <a:rPr lang="en-US" sz="1900">
                <a:solidFill>
                  <a:srgbClr val="222222"/>
                </a:solidFill>
                <a:latin typeface="Calibri" panose="020F0502020204030204" pitchFamily="34" charset="0"/>
                <a:hlinkClick r:id="rId5"/>
              </a:rPr>
              <a:t>gracen.ruggles@assumptionhigh.org</a:t>
            </a:r>
            <a:endParaRPr lang="en-US" sz="1900">
              <a:solidFill>
                <a:srgbClr val="323130"/>
              </a:solidFill>
              <a:latin typeface="Times New Roman" panose="02020603050405020304" pitchFamily="18" charset="0"/>
            </a:endParaRPr>
          </a:p>
          <a:p>
            <a:r>
              <a:rPr lang="en-US" sz="1900" b="1">
                <a:solidFill>
                  <a:srgbClr val="000000"/>
                </a:solidFill>
                <a:latin typeface="Calibri" panose="020F0502020204030204" pitchFamily="34" charset="0"/>
              </a:rPr>
              <a:t>Junior Secretary</a:t>
            </a:r>
            <a:r>
              <a:rPr lang="en-US" sz="1900">
                <a:solidFill>
                  <a:srgbClr val="000000"/>
                </a:solidFill>
                <a:latin typeface="Calibri" panose="020F0502020204030204" pitchFamily="34" charset="0"/>
              </a:rPr>
              <a:t>: </a:t>
            </a:r>
            <a:r>
              <a:rPr lang="en-US" sz="1900" b="1">
                <a:solidFill>
                  <a:srgbClr val="000000"/>
                </a:solidFill>
                <a:latin typeface="Calibri" panose="020F0502020204030204" pitchFamily="34" charset="0"/>
              </a:rPr>
              <a:t>Mary Rolfstad</a:t>
            </a:r>
            <a:r>
              <a:rPr lang="en-US" sz="1900">
                <a:solidFill>
                  <a:srgbClr val="000000"/>
                </a:solidFill>
                <a:latin typeface="Calibri" panose="020F0502020204030204" pitchFamily="34" charset="0"/>
              </a:rPr>
              <a:t> </a:t>
            </a:r>
            <a:r>
              <a:rPr lang="en-US" sz="1900">
                <a:solidFill>
                  <a:srgbClr val="000000"/>
                </a:solidFill>
                <a:latin typeface="Calibri" panose="020F0502020204030204" pitchFamily="34" charset="0"/>
                <a:hlinkClick r:id="rId6"/>
              </a:rPr>
              <a:t>mary.rolfstad@assumptionhigh.org</a:t>
            </a:r>
            <a:r>
              <a:rPr lang="en-US" sz="1900">
                <a:solidFill>
                  <a:srgbClr val="000000"/>
                </a:solidFill>
                <a:latin typeface="Calibri" panose="020F0502020204030204" pitchFamily="34" charset="0"/>
              </a:rPr>
              <a:t> </a:t>
            </a:r>
            <a:r>
              <a:rPr lang="en-US" sz="1900">
                <a:solidFill>
                  <a:srgbClr val="222222"/>
                </a:solidFill>
                <a:latin typeface="Calibri" panose="020F0502020204030204" pitchFamily="34" charset="0"/>
              </a:rPr>
              <a:t> </a:t>
            </a:r>
            <a:endParaRPr lang="en-US" sz="1900">
              <a:solidFill>
                <a:srgbClr val="323130"/>
              </a:solidFill>
              <a:latin typeface="Times New Roman" panose="02020603050405020304" pitchFamily="18" charset="0"/>
            </a:endParaRPr>
          </a:p>
          <a:p>
            <a:r>
              <a:rPr lang="en-US" sz="1900" b="1">
                <a:solidFill>
                  <a:srgbClr val="000000"/>
                </a:solidFill>
                <a:latin typeface="Calibri" panose="020F0502020204030204" pitchFamily="34" charset="0"/>
              </a:rPr>
              <a:t>Sophomore Secretary: Rebekah </a:t>
            </a:r>
            <a:r>
              <a:rPr lang="en-US" sz="1900" b="1" err="1">
                <a:solidFill>
                  <a:srgbClr val="000000"/>
                </a:solidFill>
                <a:latin typeface="Calibri" panose="020F0502020204030204" pitchFamily="34" charset="0"/>
              </a:rPr>
              <a:t>Hartsuch</a:t>
            </a:r>
            <a:r>
              <a:rPr lang="en-US" sz="1900" b="1">
                <a:solidFill>
                  <a:srgbClr val="000000"/>
                </a:solidFill>
                <a:latin typeface="Calibri" panose="020F0502020204030204" pitchFamily="34" charset="0"/>
              </a:rPr>
              <a:t> </a:t>
            </a:r>
            <a:r>
              <a:rPr lang="en-US" sz="1900">
                <a:solidFill>
                  <a:srgbClr val="000000"/>
                </a:solidFill>
                <a:latin typeface="Calibri" panose="020F0502020204030204" pitchFamily="34" charset="0"/>
                <a:hlinkClick r:id="rId7"/>
              </a:rPr>
              <a:t>rebekah.hartsuch@assumptionhigh.org</a:t>
            </a:r>
            <a:endParaRPr lang="en-US" sz="1900">
              <a:solidFill>
                <a:srgbClr val="323130"/>
              </a:solidFill>
              <a:latin typeface="Times New Roman" panose="02020603050405020304" pitchFamily="18" charset="0"/>
            </a:endParaRPr>
          </a:p>
          <a:p>
            <a:endParaRPr lang="en-US"/>
          </a:p>
        </p:txBody>
      </p:sp>
      <p:sp>
        <p:nvSpPr>
          <p:cNvPr id="4" name="Text Placeholder 3"/>
          <p:cNvSpPr>
            <a:spLocks noGrp="1"/>
          </p:cNvSpPr>
          <p:nvPr>
            <p:ph type="body" sz="half" idx="2"/>
          </p:nvPr>
        </p:nvSpPr>
        <p:spPr/>
        <p:txBody>
          <a:bodyPr>
            <a:normAutofit fontScale="92500"/>
          </a:bodyPr>
          <a:lstStyle/>
          <a:p>
            <a:r>
              <a:rPr lang="en-US" b="1">
                <a:solidFill>
                  <a:srgbClr val="0C64C0"/>
                </a:solidFill>
                <a:latin typeface="Calibri" panose="020F0502020204030204" pitchFamily="34" charset="0"/>
              </a:rPr>
              <a:t>Short Description of Club:</a:t>
            </a:r>
            <a:r>
              <a:rPr lang="en-US" b="1">
                <a:solidFill>
                  <a:srgbClr val="000000"/>
                </a:solidFill>
                <a:latin typeface="Calibri" panose="020F0502020204030204" pitchFamily="34" charset="0"/>
              </a:rPr>
              <a:t>  Assist with school activities from registration through graduation.  Student representatives are elected from each class to bring forth ideas for the betterment of peers and the community in which Assumption High School is a part of.</a:t>
            </a:r>
            <a:endParaRPr lang="en-US">
              <a:solidFill>
                <a:srgbClr val="323130"/>
              </a:solidFill>
              <a:latin typeface="Times New Roman" panose="02020603050405020304" pitchFamily="18" charset="0"/>
            </a:endParaRPr>
          </a:p>
          <a:p>
            <a:endParaRPr lang="en-US"/>
          </a:p>
        </p:txBody>
      </p:sp>
    </p:spTree>
    <p:extLst>
      <p:ext uri="{BB962C8B-B14F-4D97-AF65-F5344CB8AC3E}">
        <p14:creationId xmlns:p14="http://schemas.microsoft.com/office/powerpoint/2010/main" val="484118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88327" y="685800"/>
            <a:ext cx="4432176" cy="2560542"/>
          </a:xfrm>
          <a:prstGeom prst="rect">
            <a:avLst/>
          </a:prstGeom>
        </p:spPr>
      </p:pic>
      <p:sp>
        <p:nvSpPr>
          <p:cNvPr id="3" name="Content Placeholder 2"/>
          <p:cNvSpPr>
            <a:spLocks noGrp="1"/>
          </p:cNvSpPr>
          <p:nvPr>
            <p:ph sz="quarter" idx="13"/>
          </p:nvPr>
        </p:nvSpPr>
        <p:spPr/>
        <p:txBody>
          <a:bodyPr>
            <a:normAutofit fontScale="70000" lnSpcReduction="20000"/>
          </a:bodyPr>
          <a:lstStyle/>
          <a:p>
            <a:r>
              <a:rPr lang="en-US" b="1">
                <a:latin typeface="Calibri" panose="020F0502020204030204" pitchFamily="34" charset="0"/>
                <a:cs typeface="Calibri" panose="020F0502020204030204" pitchFamily="34" charset="0"/>
              </a:rPr>
              <a:t>Moderator of Club:</a:t>
            </a:r>
            <a:r>
              <a:rPr lang="en-US">
                <a:latin typeface="Calibri" panose="020F0502020204030204" pitchFamily="34" charset="0"/>
                <a:cs typeface="Calibri" panose="020F0502020204030204" pitchFamily="34" charset="0"/>
              </a:rPr>
              <a:t>  Michelle Sexton</a:t>
            </a:r>
          </a:p>
          <a:p>
            <a:r>
              <a:rPr lang="en-US">
                <a:latin typeface="Calibri" panose="020F0502020204030204" pitchFamily="34" charset="0"/>
                <a:cs typeface="Calibri" panose="020F0502020204030204" pitchFamily="34" charset="0"/>
              </a:rPr>
              <a:t> </a:t>
            </a:r>
            <a:r>
              <a:rPr lang="en-US" b="1">
                <a:latin typeface="Calibri" panose="020F0502020204030204" pitchFamily="34" charset="0"/>
                <a:cs typeface="Calibri" panose="020F0502020204030204" pitchFamily="34" charset="0"/>
              </a:rPr>
              <a:t>Contact Information of Moderator:</a:t>
            </a:r>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hlinkClick r:id="rId3"/>
              </a:rPr>
              <a:t>Michelle.sexton@assumptionhigh.org</a:t>
            </a:r>
            <a:r>
              <a:rPr lang="en-US">
                <a:latin typeface="Calibri" panose="020F0502020204030204" pitchFamily="34" charset="0"/>
                <a:cs typeface="Calibri" panose="020F0502020204030204" pitchFamily="34" charset="0"/>
              </a:rPr>
              <a:t> </a:t>
            </a:r>
          </a:p>
          <a:p>
            <a:endParaRPr lang="en-US" b="1">
              <a:latin typeface="Calibri" panose="020F0502020204030204" pitchFamily="34" charset="0"/>
              <a:cs typeface="Calibri" panose="020F0502020204030204" pitchFamily="34" charset="0"/>
            </a:endParaRPr>
          </a:p>
          <a:p>
            <a:r>
              <a:rPr lang="en-US" b="1">
                <a:latin typeface="Calibri" panose="020F0502020204030204" pitchFamily="34" charset="0"/>
                <a:cs typeface="Calibri" panose="020F0502020204030204" pitchFamily="34" charset="0"/>
              </a:rPr>
              <a:t>Main Events of Club:</a:t>
            </a:r>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This semester we will be decorating a large (outdoor) gingerbread house to be displayed with other area high school’s houses at Vander Veer Park.</a:t>
            </a:r>
          </a:p>
          <a:p>
            <a:pPr marL="0" indent="0">
              <a:buNone/>
            </a:pPr>
            <a:r>
              <a:rPr lang="en-US">
                <a:latin typeface="Calibri" panose="020F0502020204030204" pitchFamily="34" charset="0"/>
                <a:cs typeface="Calibri" panose="020F0502020204030204" pitchFamily="34" charset="0"/>
              </a:rPr>
              <a:t> </a:t>
            </a:r>
          </a:p>
          <a:p>
            <a:r>
              <a:rPr lang="en-US" b="1">
                <a:latin typeface="Calibri" panose="020F0502020204030204" pitchFamily="34" charset="0"/>
                <a:cs typeface="Calibri" panose="020F0502020204030204" pitchFamily="34" charset="0"/>
              </a:rPr>
              <a:t>When and Where Meetings Take Place: </a:t>
            </a:r>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Meetings will take place in the art room the 1</a:t>
            </a:r>
            <a:r>
              <a:rPr lang="en-US" baseline="30000">
                <a:latin typeface="Calibri" panose="020F0502020204030204" pitchFamily="34" charset="0"/>
                <a:cs typeface="Calibri" panose="020F0502020204030204" pitchFamily="34" charset="0"/>
              </a:rPr>
              <a:t>st</a:t>
            </a:r>
            <a:r>
              <a:rPr lang="en-US">
                <a:latin typeface="Calibri" panose="020F0502020204030204" pitchFamily="34" charset="0"/>
                <a:cs typeface="Calibri" panose="020F0502020204030204" pitchFamily="34" charset="0"/>
              </a:rPr>
              <a:t> and 3</a:t>
            </a:r>
            <a:r>
              <a:rPr lang="en-US" baseline="30000">
                <a:latin typeface="Calibri" panose="020F0502020204030204" pitchFamily="34" charset="0"/>
                <a:cs typeface="Calibri" panose="020F0502020204030204" pitchFamily="34" charset="0"/>
              </a:rPr>
              <a:t>rd</a:t>
            </a:r>
            <a:r>
              <a:rPr lang="en-US">
                <a:latin typeface="Calibri" panose="020F0502020204030204" pitchFamily="34" charset="0"/>
                <a:cs typeface="Calibri" panose="020F0502020204030204" pitchFamily="34" charset="0"/>
              </a:rPr>
              <a:t> Tuesdays of each month.</a:t>
            </a:r>
          </a:p>
          <a:p>
            <a:pPr marL="0" indent="0">
              <a:buNone/>
            </a:pPr>
            <a:r>
              <a:rPr lang="en-US">
                <a:latin typeface="Calibri" panose="020F0502020204030204" pitchFamily="34" charset="0"/>
                <a:cs typeface="Calibri" panose="020F0502020204030204" pitchFamily="34" charset="0"/>
              </a:rPr>
              <a:t> </a:t>
            </a:r>
          </a:p>
          <a:p>
            <a:r>
              <a:rPr lang="en-US" b="1">
                <a:latin typeface="Calibri" panose="020F0502020204030204" pitchFamily="34" charset="0"/>
                <a:cs typeface="Calibri" panose="020F0502020204030204" pitchFamily="34" charset="0"/>
              </a:rPr>
              <a:t>First Meeting:</a:t>
            </a:r>
            <a:r>
              <a:rPr lang="en-US">
                <a:latin typeface="Calibri" panose="020F0502020204030204" pitchFamily="34" charset="0"/>
                <a:cs typeface="Calibri" panose="020F0502020204030204" pitchFamily="34" charset="0"/>
              </a:rPr>
              <a:t> </a:t>
            </a:r>
            <a:r>
              <a:rPr lang="en-US" b="1">
                <a:latin typeface="Calibri" panose="020F0502020204030204" pitchFamily="34" charset="0"/>
                <a:cs typeface="Calibri" panose="020F0502020204030204" pitchFamily="34" charset="0"/>
              </a:rPr>
              <a:t> Tuesday, September 7 from 2:55 – 3:25 p.m.</a:t>
            </a:r>
            <a:endParaRPr lang="en-US">
              <a:latin typeface="Calibri" panose="020F0502020204030204" pitchFamily="34" charset="0"/>
              <a:cs typeface="Calibri" panose="020F0502020204030204" pitchFamily="34" charset="0"/>
            </a:endParaRPr>
          </a:p>
          <a:p>
            <a:endParaRPr lang="en-US"/>
          </a:p>
        </p:txBody>
      </p:sp>
      <p:sp>
        <p:nvSpPr>
          <p:cNvPr id="4" name="Text Placeholder 3"/>
          <p:cNvSpPr>
            <a:spLocks noGrp="1"/>
          </p:cNvSpPr>
          <p:nvPr>
            <p:ph type="body" sz="half" idx="2"/>
          </p:nvPr>
        </p:nvSpPr>
        <p:spPr/>
        <p:txBody>
          <a:bodyPr/>
          <a:lstStyle/>
          <a:p>
            <a:endParaRPr lang="en-US">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Students will be working together on group and individual art projects.</a:t>
            </a:r>
          </a:p>
          <a:p>
            <a:r>
              <a:rPr lang="en-US">
                <a:latin typeface="Calibri" panose="020F0502020204030204" pitchFamily="34" charset="0"/>
                <a:cs typeface="Calibri" panose="020F0502020204030204" pitchFamily="34" charset="0"/>
              </a:rPr>
              <a:t> </a:t>
            </a:r>
          </a:p>
          <a:p>
            <a:endParaRPr lang="en-US"/>
          </a:p>
        </p:txBody>
      </p:sp>
    </p:spTree>
    <p:extLst>
      <p:ext uri="{BB962C8B-B14F-4D97-AF65-F5344CB8AC3E}">
        <p14:creationId xmlns:p14="http://schemas.microsoft.com/office/powerpoint/2010/main" val="197408144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E6AB91E10A4834BAA0C141F7E21529F" ma:contentTypeVersion="16" ma:contentTypeDescription="Create a new document." ma:contentTypeScope="" ma:versionID="aebbebeff7e7c8914c9a3951b1ed32e6">
  <xsd:schema xmlns:xsd="http://www.w3.org/2001/XMLSchema" xmlns:xs="http://www.w3.org/2001/XMLSchema" xmlns:p="http://schemas.microsoft.com/office/2006/metadata/properties" xmlns:ns1="http://schemas.microsoft.com/sharepoint/v3" xmlns:ns3="16d5b4b3-e56c-4d59-bda5-770cc6e85879" xmlns:ns4="8ab0e5a9-7f37-428d-9658-c0937d296353" targetNamespace="http://schemas.microsoft.com/office/2006/metadata/properties" ma:root="true" ma:fieldsID="026a096a14e135981aa0fae106fe5f44" ns1:_="" ns3:_="" ns4:_="">
    <xsd:import namespace="http://schemas.microsoft.com/sharepoint/v3"/>
    <xsd:import namespace="16d5b4b3-e56c-4d59-bda5-770cc6e85879"/>
    <xsd:import namespace="8ab0e5a9-7f37-428d-9658-c0937d29635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AutoKeyPoints" minOccurs="0"/>
                <xsd:element ref="ns3:MediaServiceKeyPoints" minOccurs="0"/>
                <xsd:element ref="ns1:_ip_UnifiedCompliancePolicyProperties" minOccurs="0"/>
                <xsd:element ref="ns1:_ip_UnifiedCompliancePolicyUIAction" minOccurs="0"/>
                <xsd:element ref="ns3:MediaServiceGenerationTime" minOccurs="0"/>
                <xsd:element ref="ns3:MediaServiceEventHashCode" minOccurs="0"/>
                <xsd:element ref="ns3:MediaLengthInSecond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d5b4b3-e56c-4d59-bda5-770cc6e858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ab0e5a9-7f37-428d-9658-c0937d296353"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SharingHintHash" ma:index="2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FB2DBF-CC19-455B-8E38-FFD52B0D31FE}">
  <ds:schemaRefs>
    <ds:schemaRef ds:uri="http://schemas.microsoft.com/sharepoint/v3/contenttype/forms"/>
  </ds:schemaRefs>
</ds:datastoreItem>
</file>

<file path=customXml/itemProps2.xml><?xml version="1.0" encoding="utf-8"?>
<ds:datastoreItem xmlns:ds="http://schemas.openxmlformats.org/officeDocument/2006/customXml" ds:itemID="{ADAB03AD-95D5-4B55-90F2-8DD4F5B7FD43}">
  <ds:schemaRefs>
    <ds:schemaRef ds:uri="16d5b4b3-e56c-4d59-bda5-770cc6e85879"/>
    <ds:schemaRef ds:uri="http://schemas.microsoft.com/sharepoint/v3"/>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8ab0e5a9-7f37-428d-9658-c0937d296353"/>
    <ds:schemaRef ds:uri="http://www.w3.org/XML/1998/namespace"/>
    <ds:schemaRef ds:uri="http://purl.org/dc/dcmitype/"/>
  </ds:schemaRefs>
</ds:datastoreItem>
</file>

<file path=customXml/itemProps3.xml><?xml version="1.0" encoding="utf-8"?>
<ds:datastoreItem xmlns:ds="http://schemas.openxmlformats.org/officeDocument/2006/customXml" ds:itemID="{6531C600-A530-4C7E-8443-E3F0A20861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6d5b4b3-e56c-4d59-bda5-770cc6e85879"/>
    <ds:schemaRef ds:uri="8ab0e5a9-7f37-428d-9658-c0937d2963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TM04033927[[fn=Main Event]]</Template>
  <TotalTime>60</TotalTime>
  <Words>754</Words>
  <Application>Microsoft Office PowerPoint</Application>
  <PresentationFormat>Widescreen</PresentationFormat>
  <Paragraphs>174</Paragraphs>
  <Slides>18</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Arial</vt:lpstr>
      <vt:lpstr>Batang</vt:lpstr>
      <vt:lpstr>Calibri</vt:lpstr>
      <vt:lpstr>Cerebri Sans</vt:lpstr>
      <vt:lpstr>HGMaruGothicMPRO</vt:lpstr>
      <vt:lpstr>Impact</vt:lpstr>
      <vt:lpstr>inherit</vt:lpstr>
      <vt:lpstr>Iskoola Pota</vt:lpstr>
      <vt:lpstr>Noto Sans</vt:lpstr>
      <vt:lpstr>Roboto</vt:lpstr>
      <vt:lpstr>Segoe UI</vt:lpstr>
      <vt:lpstr>Times New Roman</vt:lpstr>
      <vt:lpstr>Main Event</vt:lpstr>
      <vt:lpstr>Assumption High Clubs and Activities</vt:lpstr>
      <vt:lpstr>   </vt:lpstr>
      <vt:lpstr>PowerPoint Presentation</vt:lpstr>
      <vt:lpstr>Pep Club is an amazing way to get involved in out of school sports and activities. We are involved in choosing themes for games and pep rallies, making posters for upcoming games, and being involved in school spirit activities.</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Assumption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Assumption High Clubs and Activities</dc:title>
  <dc:creator>Kelly Bush</dc:creator>
  <cp:lastModifiedBy>Kelly Bush</cp:lastModifiedBy>
  <cp:revision>8</cp:revision>
  <dcterms:created xsi:type="dcterms:W3CDTF">2021-08-31T15:49:11Z</dcterms:created>
  <dcterms:modified xsi:type="dcterms:W3CDTF">2021-09-01T18:38:10Z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0x0101009E6AB91E10A4834BAA0C141F7E21529F</vt:lpwstr>
  </property>
</Properties>
</file>